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04" r:id="rId3"/>
  </p:sldMasterIdLst>
  <p:notesMasterIdLst>
    <p:notesMasterId r:id="rId89"/>
  </p:notesMasterIdLst>
  <p:handoutMasterIdLst>
    <p:handoutMasterId r:id="rId90"/>
  </p:handoutMasterIdLst>
  <p:sldIdLst>
    <p:sldId id="256" r:id="rId4"/>
    <p:sldId id="258" r:id="rId5"/>
    <p:sldId id="374" r:id="rId6"/>
    <p:sldId id="408" r:id="rId7"/>
    <p:sldId id="409" r:id="rId8"/>
    <p:sldId id="261" r:id="rId9"/>
    <p:sldId id="262" r:id="rId10"/>
    <p:sldId id="379" r:id="rId11"/>
    <p:sldId id="331" r:id="rId12"/>
    <p:sldId id="260" r:id="rId13"/>
    <p:sldId id="265" r:id="rId14"/>
    <p:sldId id="266" r:id="rId15"/>
    <p:sldId id="267" r:id="rId16"/>
    <p:sldId id="270" r:id="rId17"/>
    <p:sldId id="278" r:id="rId18"/>
    <p:sldId id="279" r:id="rId19"/>
    <p:sldId id="281" r:id="rId20"/>
    <p:sldId id="282" r:id="rId21"/>
    <p:sldId id="283" r:id="rId22"/>
    <p:sldId id="284"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335" r:id="rId50"/>
    <p:sldId id="336" r:id="rId51"/>
    <p:sldId id="410" r:id="rId52"/>
    <p:sldId id="411" r:id="rId53"/>
    <p:sldId id="412" r:id="rId54"/>
    <p:sldId id="413" r:id="rId55"/>
    <p:sldId id="366" r:id="rId56"/>
    <p:sldId id="347" r:id="rId57"/>
    <p:sldId id="348" r:id="rId58"/>
    <p:sldId id="338" r:id="rId59"/>
    <p:sldId id="339" r:id="rId60"/>
    <p:sldId id="340" r:id="rId61"/>
    <p:sldId id="341" r:id="rId62"/>
    <p:sldId id="342" r:id="rId63"/>
    <p:sldId id="343" r:id="rId64"/>
    <p:sldId id="344" r:id="rId65"/>
    <p:sldId id="345" r:id="rId66"/>
    <p:sldId id="346" r:id="rId67"/>
    <p:sldId id="365" r:id="rId68"/>
    <p:sldId id="351" r:id="rId69"/>
    <p:sldId id="352" r:id="rId70"/>
    <p:sldId id="364" r:id="rId71"/>
    <p:sldId id="376" r:id="rId72"/>
    <p:sldId id="377" r:id="rId73"/>
    <p:sldId id="269" r:id="rId74"/>
    <p:sldId id="277" r:id="rId75"/>
    <p:sldId id="273" r:id="rId76"/>
    <p:sldId id="274" r:id="rId77"/>
    <p:sldId id="325" r:id="rId78"/>
    <p:sldId id="328" r:id="rId79"/>
    <p:sldId id="330" r:id="rId80"/>
    <p:sldId id="329" r:id="rId81"/>
    <p:sldId id="332" r:id="rId82"/>
    <p:sldId id="333" r:id="rId83"/>
    <p:sldId id="257" r:id="rId84"/>
    <p:sldId id="259" r:id="rId85"/>
    <p:sldId id="334" r:id="rId86"/>
    <p:sldId id="263" r:id="rId87"/>
    <p:sldId id="280" r:id="rId88"/>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9500"/>
    <a:srgbClr val="6CA644"/>
    <a:srgbClr val="9FB51D"/>
    <a:srgbClr val="002D46"/>
    <a:srgbClr val="5E903C"/>
    <a:srgbClr val="9CB022"/>
    <a:srgbClr val="FFCF1D"/>
    <a:srgbClr val="C0D73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990" autoAdjust="0"/>
  </p:normalViewPr>
  <p:slideViewPr>
    <p:cSldViewPr>
      <p:cViewPr varScale="1">
        <p:scale>
          <a:sx n="67" d="100"/>
          <a:sy n="67" d="100"/>
        </p:scale>
        <p:origin x="145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Poverty\Copy%20of%20ACS%203yr%202011-13%20Poverty%20by%20Sex%20and%20Age%20-%20KS,%20Multiple%20Counties%20-EDIT%20CB.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r>
              <a:rPr lang="en-US" sz="1800" b="1" dirty="0">
                <a:solidFill>
                  <a:schemeClr val="tx1"/>
                </a:solidFill>
                <a:latin typeface="Trebuchet MS" panose="020B0603020202020204" pitchFamily="34" charset="0"/>
              </a:rPr>
              <a:t>Population of Riley County </a:t>
            </a:r>
          </a:p>
          <a:p>
            <a:pPr>
              <a:defRPr sz="1800" b="1">
                <a:solidFill>
                  <a:schemeClr val="tx1"/>
                </a:solidFill>
                <a:latin typeface="Trebuchet MS" panose="020B0603020202020204" pitchFamily="34" charset="0"/>
              </a:defRPr>
            </a:pPr>
            <a:r>
              <a:rPr lang="en-US" sz="1800" b="1" dirty="0">
                <a:solidFill>
                  <a:schemeClr val="tx1"/>
                </a:solidFill>
                <a:latin typeface="Trebuchet MS" panose="020B0603020202020204" pitchFamily="34" charset="0"/>
              </a:rPr>
              <a:t>and </a:t>
            </a:r>
            <a:r>
              <a:rPr lang="en-US" sz="1800" b="1" dirty="0" smtClean="0">
                <a:solidFill>
                  <a:schemeClr val="tx1"/>
                </a:solidFill>
                <a:latin typeface="Trebuchet MS" panose="020B0603020202020204" pitchFamily="34" charset="0"/>
              </a:rPr>
              <a:t>Cities</a:t>
            </a:r>
          </a:p>
          <a:p>
            <a:pPr>
              <a:defRPr sz="1800" b="1">
                <a:solidFill>
                  <a:schemeClr val="tx1"/>
                </a:solidFill>
                <a:latin typeface="Trebuchet MS" panose="020B0603020202020204" pitchFamily="34" charset="0"/>
              </a:defRPr>
            </a:pPr>
            <a:endParaRPr lang="en-US" sz="800" b="0" i="1" dirty="0" smtClean="0">
              <a:solidFill>
                <a:schemeClr val="tx1"/>
              </a:solidFill>
              <a:latin typeface="Trebuchet MS" panose="020B0603020202020204" pitchFamily="34" charset="0"/>
            </a:endParaRPr>
          </a:p>
          <a:p>
            <a:pPr>
              <a:defRPr sz="1800" b="1">
                <a:solidFill>
                  <a:schemeClr val="tx1"/>
                </a:solidFill>
                <a:latin typeface="Trebuchet MS" panose="020B0603020202020204" pitchFamily="34" charset="0"/>
              </a:defRPr>
            </a:pPr>
            <a:r>
              <a:rPr lang="en-US" sz="1200" b="0" i="1" dirty="0" smtClean="0">
                <a:solidFill>
                  <a:schemeClr val="tx1"/>
                </a:solidFill>
                <a:latin typeface="Trebuchet MS" panose="020B0603020202020204" pitchFamily="34" charset="0"/>
              </a:rPr>
              <a:t>2009-2013 Census ACS 5-year estimates</a:t>
            </a:r>
            <a:endParaRPr lang="en-US" sz="1200" b="0" i="1" dirty="0">
              <a:solidFill>
                <a:schemeClr val="tx1"/>
              </a:solidFill>
              <a:latin typeface="Trebuchet MS" panose="020B06030202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9CB022"/>
              </a:solidFill>
              <a:ln>
                <a:noFill/>
              </a:ln>
              <a:effectLst/>
            </c:spPr>
          </c:dPt>
          <c:dLbls>
            <c:dLbl>
              <c:idx val="0"/>
              <c:layout>
                <c:manualLayout>
                  <c:x val="-0.1193742207474033"/>
                  <c:y val="-2.308802518667213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0794219097934769"/>
                  <c:y val="1.817954739531317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'S0101'!$AD$11:$AD$16</c:f>
              <c:strCache>
                <c:ptCount val="6"/>
                <c:pt idx="0">
                  <c:v>Riley County</c:v>
                </c:pt>
                <c:pt idx="1">
                  <c:v>Manhattan</c:v>
                </c:pt>
                <c:pt idx="2">
                  <c:v>Ogden</c:v>
                </c:pt>
                <c:pt idx="3">
                  <c:v>Riley</c:v>
                </c:pt>
                <c:pt idx="4">
                  <c:v>Leonardville</c:v>
                </c:pt>
                <c:pt idx="5">
                  <c:v>Randolph</c:v>
                </c:pt>
              </c:strCache>
            </c:strRef>
          </c:cat>
          <c:val>
            <c:numRef>
              <c:f>'S0101'!$AE$11:$AE$16</c:f>
              <c:numCache>
                <c:formatCode>#,##0</c:formatCode>
                <c:ptCount val="6"/>
                <c:pt idx="0">
                  <c:v>73243</c:v>
                </c:pt>
                <c:pt idx="1">
                  <c:v>54082</c:v>
                </c:pt>
                <c:pt idx="2">
                  <c:v>1832</c:v>
                </c:pt>
                <c:pt idx="3" formatCode="General">
                  <c:v>960</c:v>
                </c:pt>
                <c:pt idx="4" formatCode="General">
                  <c:v>355</c:v>
                </c:pt>
                <c:pt idx="5" formatCode="General">
                  <c:v>216</c:v>
                </c:pt>
              </c:numCache>
            </c:numRef>
          </c:val>
        </c:ser>
        <c:dLbls>
          <c:showLegendKey val="0"/>
          <c:showVal val="0"/>
          <c:showCatName val="0"/>
          <c:showSerName val="0"/>
          <c:showPercent val="0"/>
          <c:showBubbleSize val="0"/>
        </c:dLbls>
        <c:gapWidth val="68"/>
        <c:axId val="386206600"/>
        <c:axId val="386206992"/>
      </c:barChart>
      <c:catAx>
        <c:axId val="386206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86206992"/>
        <c:crosses val="autoZero"/>
        <c:auto val="1"/>
        <c:lblAlgn val="ctr"/>
        <c:lblOffset val="100"/>
        <c:noMultiLvlLbl val="0"/>
      </c:catAx>
      <c:valAx>
        <c:axId val="386206992"/>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386206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Mortality Rate per 100,000 Population (2011-2013)</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670861655113617E-2"/>
          <c:y val="0.1733806338499089"/>
          <c:w val="0.88203748569890306"/>
          <c:h val="0.7134017835838701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Graphs.xlsx]Graphs'!$C$280:$G$280</c:f>
              <c:numCache>
                <c:formatCode>General</c:formatCode>
                <c:ptCount val="5"/>
                <c:pt idx="0">
                  <c:v>756.9</c:v>
                </c:pt>
                <c:pt idx="1">
                  <c:v>625.6</c:v>
                </c:pt>
                <c:pt idx="2">
                  <c:v>814.4</c:v>
                </c:pt>
                <c:pt idx="3">
                  <c:v>677.2</c:v>
                </c:pt>
                <c:pt idx="4">
                  <c:v>657.3</c:v>
                </c:pt>
              </c:numCache>
            </c:numRef>
          </c:val>
        </c:ser>
        <c:dLbls>
          <c:showLegendKey val="0"/>
          <c:showVal val="0"/>
          <c:showCatName val="0"/>
          <c:showSerName val="0"/>
          <c:showPercent val="0"/>
          <c:showBubbleSize val="0"/>
        </c:dLbls>
        <c:gapWidth val="77"/>
        <c:axId val="333884152"/>
        <c:axId val="333884936"/>
      </c:barChart>
      <c:catAx>
        <c:axId val="33388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84936"/>
        <c:crosses val="autoZero"/>
        <c:auto val="1"/>
        <c:lblAlgn val="ctr"/>
        <c:lblOffset val="100"/>
        <c:noMultiLvlLbl val="0"/>
      </c:catAx>
      <c:valAx>
        <c:axId val="33388493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 population</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8415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Heart Disease Mortality Rate per 100,000 Population (2011-2013)</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040996957373718"/>
          <c:y val="0.14020659227412524"/>
          <c:w val="0.8350289881621703"/>
          <c:h val="0.7590846088059217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Graphs.xlsx]Graphs'!$C$255:$G$255</c:f>
              <c:numCache>
                <c:formatCode>General</c:formatCode>
                <c:ptCount val="5"/>
                <c:pt idx="0">
                  <c:v>156.19999999999999</c:v>
                </c:pt>
                <c:pt idx="1">
                  <c:v>108.4</c:v>
                </c:pt>
                <c:pt idx="2">
                  <c:v>215.5</c:v>
                </c:pt>
                <c:pt idx="3">
                  <c:v>141.1</c:v>
                </c:pt>
                <c:pt idx="4">
                  <c:v>124.8</c:v>
                </c:pt>
              </c:numCache>
            </c:numRef>
          </c:val>
        </c:ser>
        <c:dLbls>
          <c:showLegendKey val="0"/>
          <c:showVal val="0"/>
          <c:showCatName val="0"/>
          <c:showSerName val="0"/>
          <c:showPercent val="0"/>
          <c:showBubbleSize val="0"/>
        </c:dLbls>
        <c:gapWidth val="77"/>
        <c:axId val="333878664"/>
        <c:axId val="333882976"/>
      </c:barChart>
      <c:catAx>
        <c:axId val="33387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82976"/>
        <c:crosses val="autoZero"/>
        <c:auto val="1"/>
        <c:lblAlgn val="ctr"/>
        <c:lblOffset val="100"/>
        <c:noMultiLvlLbl val="0"/>
      </c:catAx>
      <c:valAx>
        <c:axId val="33388297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 population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866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Infant Mortality Rate (2008-2012)</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6447959630046258"/>
        </c:manualLayout>
      </c:layout>
      <c:barChart>
        <c:barDir val="col"/>
        <c:grouping val="clustered"/>
        <c:varyColors val="0"/>
        <c:ser>
          <c:idx val="0"/>
          <c:order val="0"/>
          <c:tx>
            <c:v>infant</c:v>
          </c:tx>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Graphs.xlsx]Graphs'!$C$147:$G$147</c:f>
              <c:numCache>
                <c:formatCode>General</c:formatCode>
                <c:ptCount val="5"/>
                <c:pt idx="0">
                  <c:v>6.6</c:v>
                </c:pt>
                <c:pt idx="1">
                  <c:v>5.8</c:v>
                </c:pt>
                <c:pt idx="2">
                  <c:v>8.9</c:v>
                </c:pt>
                <c:pt idx="3">
                  <c:v>4.5</c:v>
                </c:pt>
                <c:pt idx="4">
                  <c:v>3.8</c:v>
                </c:pt>
              </c:numCache>
            </c:numRef>
          </c:val>
        </c:ser>
        <c:dLbls>
          <c:showLegendKey val="0"/>
          <c:showVal val="0"/>
          <c:showCatName val="0"/>
          <c:showSerName val="0"/>
          <c:showPercent val="0"/>
          <c:showBubbleSize val="0"/>
        </c:dLbls>
        <c:gapWidth val="77"/>
        <c:axId val="333883368"/>
        <c:axId val="333879056"/>
      </c:barChart>
      <c:catAx>
        <c:axId val="33388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9056"/>
        <c:crosses val="autoZero"/>
        <c:auto val="1"/>
        <c:lblAlgn val="ctr"/>
        <c:lblOffset val="100"/>
        <c:noMultiLvlLbl val="0"/>
      </c:catAx>
      <c:valAx>
        <c:axId val="33387905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 live births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8336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Births Where Mother Smoked During Pregnancy </a:t>
            </a:r>
          </a:p>
          <a:p>
            <a:pPr>
              <a:defRPr sz="2000" b="1">
                <a:latin typeface="Trebuchet MS" panose="020B0603020202020204" pitchFamily="34" charset="0"/>
              </a:defRPr>
            </a:pPr>
            <a:r>
              <a:rPr lang="en-US" sz="2000" b="1" dirty="0">
                <a:latin typeface="Trebuchet MS" panose="020B0603020202020204" pitchFamily="34" charset="0"/>
              </a:rPr>
              <a:t>(2010-2012)</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5050463895501437"/>
          <c:w val="0.87567224464654503"/>
          <c:h val="0.75621192699749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Graphs.xlsx]Graphs'!$C$175:$G$175</c:f>
              <c:numCache>
                <c:formatCode>0.00</c:formatCode>
                <c:ptCount val="5"/>
                <c:pt idx="0">
                  <c:v>0.14399999999999999</c:v>
                </c:pt>
                <c:pt idx="1">
                  <c:v>0.108</c:v>
                </c:pt>
                <c:pt idx="2">
                  <c:v>0.16300000000000001</c:v>
                </c:pt>
                <c:pt idx="3">
                  <c:v>0.106</c:v>
                </c:pt>
                <c:pt idx="4">
                  <c:v>0.124</c:v>
                </c:pt>
              </c:numCache>
            </c:numRef>
          </c:val>
        </c:ser>
        <c:dLbls>
          <c:showLegendKey val="0"/>
          <c:showVal val="0"/>
          <c:showCatName val="0"/>
          <c:showSerName val="0"/>
          <c:showPercent val="0"/>
          <c:showBubbleSize val="0"/>
        </c:dLbls>
        <c:gapWidth val="77"/>
        <c:axId val="333881800"/>
        <c:axId val="333882192"/>
      </c:barChart>
      <c:catAx>
        <c:axId val="33388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82192"/>
        <c:crosses val="autoZero"/>
        <c:auto val="1"/>
        <c:lblAlgn val="ctr"/>
        <c:lblOffset val="100"/>
        <c:noMultiLvlLbl val="0"/>
      </c:catAx>
      <c:valAx>
        <c:axId val="333882192"/>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8180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Percent of Births with Low Birth Weight </a:t>
            </a:r>
            <a:endParaRPr lang="en-US" sz="2400" b="1" dirty="0" smtClean="0">
              <a:latin typeface="Trebuchet MS" panose="020B0603020202020204" pitchFamily="34" charset="0"/>
            </a:endParaRPr>
          </a:p>
          <a:p>
            <a:pPr>
              <a:defRPr sz="2400" b="1">
                <a:latin typeface="Trebuchet MS" panose="020B0603020202020204" pitchFamily="34" charset="0"/>
              </a:defRPr>
            </a:pPr>
            <a:r>
              <a:rPr lang="en-US" sz="2400" b="1" dirty="0" smtClean="0">
                <a:latin typeface="Trebuchet MS" panose="020B0603020202020204" pitchFamily="34" charset="0"/>
              </a:rPr>
              <a:t>(</a:t>
            </a:r>
            <a:r>
              <a:rPr lang="en-US" sz="2400" b="1" dirty="0">
                <a:latin typeface="Trebuchet MS" panose="020B0603020202020204" pitchFamily="34" charset="0"/>
              </a:rPr>
              <a:t>2010-2012)</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52938297966993E-2"/>
          <c:y val="0.14592385468861846"/>
          <c:w val="0.87567224464654503"/>
          <c:h val="0.7722003996659508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Graphs.xlsx]Graphs'!$C$196:$G$196</c:f>
              <c:numCache>
                <c:formatCode>General</c:formatCode>
                <c:ptCount val="5"/>
                <c:pt idx="0">
                  <c:v>7.2000000000000008E-2</c:v>
                </c:pt>
                <c:pt idx="1">
                  <c:v>5.7000000000000002E-2</c:v>
                </c:pt>
                <c:pt idx="2">
                  <c:v>7.2999999999999995E-2</c:v>
                </c:pt>
                <c:pt idx="3">
                  <c:v>5.2000000000000005E-2</c:v>
                </c:pt>
                <c:pt idx="4">
                  <c:v>6.4000000000000001E-2</c:v>
                </c:pt>
              </c:numCache>
            </c:numRef>
          </c:val>
        </c:ser>
        <c:dLbls>
          <c:showLegendKey val="0"/>
          <c:showVal val="0"/>
          <c:showCatName val="0"/>
          <c:showSerName val="0"/>
          <c:showPercent val="0"/>
          <c:showBubbleSize val="0"/>
        </c:dLbls>
        <c:gapWidth val="77"/>
        <c:axId val="333858672"/>
        <c:axId val="333863376"/>
      </c:barChart>
      <c:catAx>
        <c:axId val="33385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63376"/>
        <c:crosses val="autoZero"/>
        <c:auto val="1"/>
        <c:lblAlgn val="ctr"/>
        <c:lblOffset val="100"/>
        <c:noMultiLvlLbl val="0"/>
      </c:catAx>
      <c:valAx>
        <c:axId val="33386337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867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Premature Births (2010-2012)</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069081954643309"/>
          <c:w val="0.87567224464654503"/>
          <c:h val="0.8098363266389454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Graphs.xlsx]Graphs'!$C$215:$G$215</c:f>
              <c:numCache>
                <c:formatCode>General</c:formatCode>
                <c:ptCount val="5"/>
                <c:pt idx="0">
                  <c:v>8.900000000000001E-2</c:v>
                </c:pt>
                <c:pt idx="1">
                  <c:v>8.1000000000000003E-2</c:v>
                </c:pt>
                <c:pt idx="2">
                  <c:v>9.9000000000000005E-2</c:v>
                </c:pt>
                <c:pt idx="3">
                  <c:v>8.900000000000001E-2</c:v>
                </c:pt>
                <c:pt idx="4">
                  <c:v>8.4000000000000005E-2</c:v>
                </c:pt>
              </c:numCache>
            </c:numRef>
          </c:val>
        </c:ser>
        <c:dLbls>
          <c:showLegendKey val="0"/>
          <c:showVal val="0"/>
          <c:showCatName val="0"/>
          <c:showSerName val="0"/>
          <c:showPercent val="0"/>
          <c:showBubbleSize val="0"/>
        </c:dLbls>
        <c:gapWidth val="77"/>
        <c:axId val="333860240"/>
        <c:axId val="333855536"/>
      </c:barChart>
      <c:catAx>
        <c:axId val="33386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5536"/>
        <c:crosses val="autoZero"/>
        <c:auto val="1"/>
        <c:lblAlgn val="ctr"/>
        <c:lblOffset val="100"/>
        <c:noMultiLvlLbl val="0"/>
      </c:catAx>
      <c:valAx>
        <c:axId val="33385553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6024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 of Infants Fully Immunized at 24 Months (2011-2012)</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703205638621014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Graphs.xlsx]Graphs'!$C$5:$H$5</c:f>
              <c:strCache>
                <c:ptCount val="5"/>
                <c:pt idx="0">
                  <c:v>Kansas</c:v>
                </c:pt>
                <c:pt idx="1">
                  <c:v>Riley</c:v>
                </c:pt>
                <c:pt idx="2">
                  <c:v>Geary</c:v>
                </c:pt>
                <c:pt idx="3">
                  <c:v>Pottawatomie</c:v>
                </c:pt>
                <c:pt idx="4">
                  <c:v>Douglas</c:v>
                </c:pt>
              </c:strCache>
            </c:strRef>
          </c:cat>
          <c:val>
            <c:numRef>
              <c:f>'[RC CHIP Data and Graphs.xlsx]Graphs'!$C$97:$G$97</c:f>
              <c:numCache>
                <c:formatCode>General</c:formatCode>
                <c:ptCount val="5"/>
                <c:pt idx="0">
                  <c:v>0.71700000000000008</c:v>
                </c:pt>
                <c:pt idx="1">
                  <c:v>0.70700000000000007</c:v>
                </c:pt>
                <c:pt idx="2">
                  <c:v>0.67299999999999993</c:v>
                </c:pt>
                <c:pt idx="3">
                  <c:v>0.79</c:v>
                </c:pt>
                <c:pt idx="4">
                  <c:v>0.57999999999999996</c:v>
                </c:pt>
              </c:numCache>
            </c:numRef>
          </c:val>
        </c:ser>
        <c:dLbls>
          <c:showLegendKey val="0"/>
          <c:showVal val="0"/>
          <c:showCatName val="0"/>
          <c:showSerName val="0"/>
          <c:showPercent val="0"/>
          <c:showBubbleSize val="0"/>
        </c:dLbls>
        <c:gapWidth val="77"/>
        <c:axId val="333857104"/>
        <c:axId val="333861024"/>
      </c:barChart>
      <c:catAx>
        <c:axId val="33385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61024"/>
        <c:crosses val="autoZero"/>
        <c:auto val="1"/>
        <c:lblAlgn val="ctr"/>
        <c:lblOffset val="100"/>
        <c:noMultiLvlLbl val="0"/>
      </c:catAx>
      <c:valAx>
        <c:axId val="33386102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710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Sexually Transmitted Disease Rate (2012)</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4164405919848237E-2"/>
          <c:y val="0.10532289568455105"/>
          <c:w val="0.88127450980392152"/>
          <c:h val="0.829431728010742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Graphs.xlsx]Graphs'!$C$130:$G$130</c:f>
              <c:numCache>
                <c:formatCode>General</c:formatCode>
                <c:ptCount val="5"/>
                <c:pt idx="0">
                  <c:v>4.7</c:v>
                </c:pt>
                <c:pt idx="1">
                  <c:v>6.4</c:v>
                </c:pt>
                <c:pt idx="2">
                  <c:v>9.1</c:v>
                </c:pt>
                <c:pt idx="3">
                  <c:v>1.7</c:v>
                </c:pt>
                <c:pt idx="4">
                  <c:v>5.7</c:v>
                </c:pt>
              </c:numCache>
            </c:numRef>
          </c:val>
        </c:ser>
        <c:dLbls>
          <c:showLegendKey val="0"/>
          <c:showVal val="0"/>
          <c:showCatName val="0"/>
          <c:showSerName val="0"/>
          <c:showPercent val="0"/>
          <c:showBubbleSize val="0"/>
        </c:dLbls>
        <c:gapWidth val="77"/>
        <c:axId val="333852792"/>
        <c:axId val="333853968"/>
      </c:barChart>
      <c:catAx>
        <c:axId val="33385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3968"/>
        <c:crosses val="autoZero"/>
        <c:auto val="1"/>
        <c:lblAlgn val="ctr"/>
        <c:lblOffset val="100"/>
        <c:noMultiLvlLbl val="0"/>
      </c:catAx>
      <c:valAx>
        <c:axId val="33385396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Cases per 1,000 population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279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Adults Who are Binge Drinkers (2013)</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228674540682414"/>
          <c:w val="0.87567224464654503"/>
          <c:h val="0.7772367871629682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Graphs!$C$357:$G$357</c:f>
              <c:numCache>
                <c:formatCode>General</c:formatCode>
                <c:ptCount val="5"/>
                <c:pt idx="0">
                  <c:v>0.154</c:v>
                </c:pt>
                <c:pt idx="1">
                  <c:v>0.24399999999999999</c:v>
                </c:pt>
                <c:pt idx="2">
                  <c:v>0.157</c:v>
                </c:pt>
                <c:pt idx="3">
                  <c:v>0.20599999999999999</c:v>
                </c:pt>
                <c:pt idx="4">
                  <c:v>0.22</c:v>
                </c:pt>
              </c:numCache>
            </c:numRef>
          </c:val>
        </c:ser>
        <c:dLbls>
          <c:showLegendKey val="0"/>
          <c:showVal val="0"/>
          <c:showCatName val="0"/>
          <c:showSerName val="0"/>
          <c:showPercent val="0"/>
          <c:showBubbleSize val="0"/>
        </c:dLbls>
        <c:gapWidth val="77"/>
        <c:axId val="333855144"/>
        <c:axId val="333855928"/>
      </c:barChart>
      <c:catAx>
        <c:axId val="33385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5928"/>
        <c:crosses val="autoZero"/>
        <c:auto val="1"/>
        <c:lblAlgn val="ctr"/>
        <c:lblOffset val="100"/>
        <c:noMultiLvlLbl val="0"/>
      </c:catAx>
      <c:valAx>
        <c:axId val="33385592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5514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Percentage of Adults Who Currently Smoke Cigarettes (2013)</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690803058839548"/>
          <c:w val="0.87567224464654503"/>
          <c:h val="0.7526155162366077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Graphs!$C$371:$G$371</c:f>
              <c:numCache>
                <c:formatCode>General</c:formatCode>
                <c:ptCount val="5"/>
                <c:pt idx="0">
                  <c:v>0.2</c:v>
                </c:pt>
                <c:pt idx="1">
                  <c:v>0.19800000000000001</c:v>
                </c:pt>
                <c:pt idx="2">
                  <c:v>0.45600000000000002</c:v>
                </c:pt>
                <c:pt idx="3">
                  <c:v>0.17699999999999999</c:v>
                </c:pt>
                <c:pt idx="4">
                  <c:v>0.151</c:v>
                </c:pt>
              </c:numCache>
            </c:numRef>
          </c:val>
        </c:ser>
        <c:dLbls>
          <c:showLegendKey val="0"/>
          <c:showVal val="0"/>
          <c:showCatName val="0"/>
          <c:showSerName val="0"/>
          <c:showPercent val="0"/>
          <c:showBubbleSize val="0"/>
        </c:dLbls>
        <c:gapWidth val="77"/>
        <c:axId val="331203304"/>
        <c:axId val="331204088"/>
      </c:barChart>
      <c:catAx>
        <c:axId val="33120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204088"/>
        <c:crosses val="autoZero"/>
        <c:auto val="1"/>
        <c:lblAlgn val="ctr"/>
        <c:lblOffset val="100"/>
        <c:noMultiLvlLbl val="0"/>
      </c:catAx>
      <c:valAx>
        <c:axId val="33120408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20330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Age</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5504697942168993"/>
          <c:y val="8.8265580174571201E-2"/>
          <c:w val="0.84495302057831001"/>
          <c:h val="0.89041659036806442"/>
        </c:manualLayout>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CB022"/>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'S0101'!$AD$30:$AD$36</c:f>
              <c:strCache>
                <c:ptCount val="7"/>
                <c:pt idx="0">
                  <c:v>Kansas</c:v>
                </c:pt>
                <c:pt idx="1">
                  <c:v>Riley County</c:v>
                </c:pt>
                <c:pt idx="2">
                  <c:v>Manhattan</c:v>
                </c:pt>
                <c:pt idx="3">
                  <c:v>Ogden</c:v>
                </c:pt>
                <c:pt idx="4">
                  <c:v>Riley</c:v>
                </c:pt>
                <c:pt idx="5">
                  <c:v>Leonardville</c:v>
                </c:pt>
                <c:pt idx="6">
                  <c:v>Randolph</c:v>
                </c:pt>
              </c:strCache>
            </c:strRef>
          </c:cat>
          <c:val>
            <c:numRef>
              <c:f>'S0101'!$AE$30:$AE$36</c:f>
              <c:numCache>
                <c:formatCode>0.0</c:formatCode>
                <c:ptCount val="7"/>
                <c:pt idx="0">
                  <c:v>36</c:v>
                </c:pt>
                <c:pt idx="1">
                  <c:v>24.5</c:v>
                </c:pt>
                <c:pt idx="2">
                  <c:v>24.1</c:v>
                </c:pt>
                <c:pt idx="3">
                  <c:v>27.3</c:v>
                </c:pt>
                <c:pt idx="4">
                  <c:v>31.8</c:v>
                </c:pt>
                <c:pt idx="5">
                  <c:v>60.9</c:v>
                </c:pt>
                <c:pt idx="6">
                  <c:v>35.200000000000003</c:v>
                </c:pt>
              </c:numCache>
            </c:numRef>
          </c:val>
        </c:ser>
        <c:dLbls>
          <c:showLegendKey val="0"/>
          <c:showVal val="0"/>
          <c:showCatName val="0"/>
          <c:showSerName val="0"/>
          <c:showPercent val="0"/>
          <c:showBubbleSize val="0"/>
        </c:dLbls>
        <c:gapWidth val="68"/>
        <c:axId val="430220888"/>
        <c:axId val="430222064"/>
      </c:barChart>
      <c:catAx>
        <c:axId val="430220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30222064"/>
        <c:crosses val="autoZero"/>
        <c:auto val="1"/>
        <c:lblAlgn val="ctr"/>
        <c:lblOffset val="100"/>
        <c:noMultiLvlLbl val="0"/>
      </c:catAx>
      <c:valAx>
        <c:axId val="430222064"/>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430220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Rate of Violent Crime per 1,000 Population (2012)</a:t>
            </a:r>
          </a:p>
        </c:rich>
      </c:tx>
      <c:layout>
        <c:manualLayout>
          <c:xMode val="edge"/>
          <c:yMode val="edge"/>
          <c:x val="0.15325915298723253"/>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120831005964072"/>
          <c:y val="0.14020659227412524"/>
          <c:w val="0.8642305266761563"/>
          <c:h val="0.779942076205991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Graphs.xlsx]Graphs'!$C$426:$G$426</c:f>
              <c:numCache>
                <c:formatCode>General</c:formatCode>
                <c:ptCount val="5"/>
                <c:pt idx="0">
                  <c:v>3.5</c:v>
                </c:pt>
                <c:pt idx="1">
                  <c:v>2.4</c:v>
                </c:pt>
                <c:pt idx="2">
                  <c:v>5.3</c:v>
                </c:pt>
                <c:pt idx="3">
                  <c:v>2.2999999999999998</c:v>
                </c:pt>
                <c:pt idx="4">
                  <c:v>3.8</c:v>
                </c:pt>
              </c:numCache>
            </c:numRef>
          </c:val>
        </c:ser>
        <c:dLbls>
          <c:showLegendKey val="0"/>
          <c:showVal val="0"/>
          <c:showCatName val="0"/>
          <c:showSerName val="0"/>
          <c:showPercent val="0"/>
          <c:showBubbleSize val="0"/>
        </c:dLbls>
        <c:gapWidth val="77"/>
        <c:axId val="331200560"/>
        <c:axId val="331178608"/>
      </c:barChart>
      <c:catAx>
        <c:axId val="33120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8608"/>
        <c:crosses val="autoZero"/>
        <c:auto val="1"/>
        <c:lblAlgn val="ctr"/>
        <c:lblOffset val="100"/>
        <c:noMultiLvlLbl val="0"/>
      </c:catAx>
      <c:valAx>
        <c:axId val="33117860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Crimes per 1,000 population</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20056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Adults with No Personal Doctor or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Health </a:t>
            </a:r>
            <a:r>
              <a:rPr lang="en-US" sz="2000" b="1" dirty="0">
                <a:latin typeface="Trebuchet MS" panose="020B0603020202020204" pitchFamily="34" charset="0"/>
              </a:rPr>
              <a:t>Care Provider (2013)</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134995625546807"/>
          <c:w val="0.87567224464654503"/>
          <c:h val="0.789633129192184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Graphs!$C$29:$G$29</c:f>
              <c:numCache>
                <c:formatCode>General</c:formatCode>
                <c:ptCount val="5"/>
                <c:pt idx="0">
                  <c:v>0.215</c:v>
                </c:pt>
                <c:pt idx="1">
                  <c:v>0.316</c:v>
                </c:pt>
                <c:pt idx="2">
                  <c:v>0.36899999999999999</c:v>
                </c:pt>
                <c:pt idx="3">
                  <c:v>0.17599999999999999</c:v>
                </c:pt>
                <c:pt idx="4">
                  <c:v>0.26500000000000001</c:v>
                </c:pt>
              </c:numCache>
            </c:numRef>
          </c:val>
        </c:ser>
        <c:dLbls>
          <c:showLegendKey val="0"/>
          <c:showVal val="0"/>
          <c:showCatName val="0"/>
          <c:showSerName val="0"/>
          <c:showPercent val="0"/>
          <c:showBubbleSize val="0"/>
        </c:dLbls>
        <c:gapWidth val="77"/>
        <c:axId val="331175080"/>
        <c:axId val="331186448"/>
      </c:barChart>
      <c:catAx>
        <c:axId val="331175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6448"/>
        <c:crosses val="autoZero"/>
        <c:auto val="1"/>
        <c:lblAlgn val="ctr"/>
        <c:lblOffset val="100"/>
        <c:noMultiLvlLbl val="0"/>
      </c:catAx>
      <c:valAx>
        <c:axId val="33118644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508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Percentage of Adults Who are Obese (2013)</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167207040296433E-2"/>
          <c:y val="0.11399363000973194"/>
          <c:w val="0.87567224464654503"/>
          <c:h val="0.758658615706744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Graphs!$C$77:$G$77</c:f>
              <c:numCache>
                <c:formatCode>General</c:formatCode>
                <c:ptCount val="5"/>
                <c:pt idx="0">
                  <c:v>0.3</c:v>
                </c:pt>
                <c:pt idx="1">
                  <c:v>0.20699999999999999</c:v>
                </c:pt>
                <c:pt idx="2">
                  <c:v>0.31</c:v>
                </c:pt>
                <c:pt idx="3">
                  <c:v>0.28999999999999998</c:v>
                </c:pt>
                <c:pt idx="4">
                  <c:v>0.20300000000000001</c:v>
                </c:pt>
              </c:numCache>
            </c:numRef>
          </c:val>
        </c:ser>
        <c:dLbls>
          <c:showLegendKey val="0"/>
          <c:showVal val="0"/>
          <c:showCatName val="0"/>
          <c:showSerName val="0"/>
          <c:showPercent val="0"/>
          <c:showBubbleSize val="0"/>
        </c:dLbls>
        <c:gapWidth val="77"/>
        <c:axId val="331186840"/>
        <c:axId val="331185664"/>
      </c:barChart>
      <c:catAx>
        <c:axId val="33118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5664"/>
        <c:crosses val="autoZero"/>
        <c:auto val="1"/>
        <c:lblAlgn val="ctr"/>
        <c:lblOffset val="100"/>
        <c:noMultiLvlLbl val="0"/>
      </c:catAx>
      <c:valAx>
        <c:axId val="33118566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684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Vegetables</a:t>
            </a:r>
            <a:r>
              <a:rPr lang="en-US" sz="2200" b="1" baseline="0" dirty="0">
                <a:latin typeface="Trebuchet MS" panose="020B0603020202020204" pitchFamily="34" charset="0"/>
              </a:rPr>
              <a:t> </a:t>
            </a:r>
            <a:r>
              <a:rPr lang="en-US" sz="2200" b="1" dirty="0">
                <a:latin typeface="Trebuchet MS" panose="020B0603020202020204" pitchFamily="34" charset="0"/>
              </a:rPr>
              <a:t>Less than 1 Time Per Day (2013)</a:t>
            </a:r>
          </a:p>
        </c:rich>
      </c:tx>
      <c:layout>
        <c:manualLayout>
          <c:xMode val="edge"/>
          <c:yMode val="edge"/>
          <c:x val="0.15188909649005738"/>
          <c:y val="0"/>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2591529872325287E-2"/>
          <c:y val="0.16987696850393705"/>
          <c:w val="0.87567224464654503"/>
          <c:h val="0.745272906227630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Graphs.xlsx]Graphs'!$C$23:$G$23</c:f>
              <c:numCache>
                <c:formatCode>General</c:formatCode>
                <c:ptCount val="5"/>
                <c:pt idx="0">
                  <c:v>0.22900000000000001</c:v>
                </c:pt>
                <c:pt idx="1">
                  <c:v>0.27300000000000002</c:v>
                </c:pt>
                <c:pt idx="2">
                  <c:v>0.245</c:v>
                </c:pt>
                <c:pt idx="3">
                  <c:v>0.29399999999999998</c:v>
                </c:pt>
                <c:pt idx="4">
                  <c:v>0.17199999999999999</c:v>
                </c:pt>
              </c:numCache>
            </c:numRef>
          </c:val>
        </c:ser>
        <c:dLbls>
          <c:showLegendKey val="0"/>
          <c:showVal val="0"/>
          <c:showCatName val="0"/>
          <c:showSerName val="0"/>
          <c:showPercent val="0"/>
          <c:showBubbleSize val="0"/>
        </c:dLbls>
        <c:gapWidth val="77"/>
        <c:axId val="331178216"/>
        <c:axId val="331174688"/>
      </c:barChart>
      <c:catAx>
        <c:axId val="33117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4688"/>
        <c:crosses val="autoZero"/>
        <c:auto val="1"/>
        <c:lblAlgn val="ctr"/>
        <c:lblOffset val="100"/>
        <c:noMultiLvlLbl val="0"/>
      </c:catAx>
      <c:valAx>
        <c:axId val="33117468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821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Fruit Less than 1 Time Per Day (2013)</a:t>
            </a:r>
          </a:p>
        </c:rich>
      </c:tx>
      <c:layout>
        <c:manualLayout>
          <c:xMode val="edge"/>
          <c:yMode val="edge"/>
          <c:x val="0.15753116797900263"/>
          <c:y val="1.1111111111111112E-2"/>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324610673665792"/>
          <c:w val="0.87567224464654503"/>
          <c:h val="0.756299795858850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Graphs!$C$14:$G$14</c:f>
              <c:numCache>
                <c:formatCode>General</c:formatCode>
                <c:ptCount val="5"/>
                <c:pt idx="0">
                  <c:v>0.41699999999999998</c:v>
                </c:pt>
                <c:pt idx="1">
                  <c:v>0.44600000000000001</c:v>
                </c:pt>
                <c:pt idx="2">
                  <c:v>0.42899999999999999</c:v>
                </c:pt>
                <c:pt idx="3">
                  <c:v>0.499</c:v>
                </c:pt>
                <c:pt idx="4">
                  <c:v>0.34899999999999998</c:v>
                </c:pt>
              </c:numCache>
            </c:numRef>
          </c:val>
        </c:ser>
        <c:dLbls>
          <c:showLegendKey val="0"/>
          <c:showVal val="0"/>
          <c:showCatName val="0"/>
          <c:showSerName val="0"/>
          <c:showPercent val="0"/>
          <c:showBubbleSize val="0"/>
        </c:dLbls>
        <c:gapWidth val="77"/>
        <c:axId val="331184880"/>
        <c:axId val="331185272"/>
      </c:barChart>
      <c:catAx>
        <c:axId val="33118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5272"/>
        <c:crosses val="autoZero"/>
        <c:auto val="1"/>
        <c:lblAlgn val="ctr"/>
        <c:lblOffset val="100"/>
        <c:noMultiLvlLbl val="0"/>
      </c:catAx>
      <c:valAx>
        <c:axId val="331185272"/>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488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dirty="0">
                <a:latin typeface="Trebuchet MS" panose="020B0603020202020204" pitchFamily="34" charset="0"/>
              </a:rPr>
              <a:t>Mental Health Not Good 14 or More</a:t>
            </a:r>
          </a:p>
          <a:p>
            <a:pPr>
              <a:defRPr sz="2800" b="1">
                <a:latin typeface="Trebuchet MS" panose="020B0603020202020204" pitchFamily="34" charset="0"/>
              </a:defRPr>
            </a:pPr>
            <a:r>
              <a:rPr lang="en-US" sz="2800" b="1" dirty="0">
                <a:latin typeface="Trebuchet MS" panose="020B0603020202020204" pitchFamily="34" charset="0"/>
              </a:rPr>
              <a:t>of Past 30 Days (2013)</a:t>
            </a:r>
          </a:p>
        </c:rich>
      </c:tx>
      <c:layout>
        <c:manualLayout>
          <c:xMode val="edge"/>
          <c:yMode val="edge"/>
          <c:x val="0.20573089520834686"/>
          <c:y val="2.421436786693798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8844415281423154E-2"/>
          <c:y val="0.16870830752897456"/>
          <c:w val="0.87567224464654503"/>
          <c:h val="0.7414850039812439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Graphs!$C$50:$G$50</c:f>
              <c:numCache>
                <c:formatCode>0.0%</c:formatCode>
                <c:ptCount val="5"/>
                <c:pt idx="0">
                  <c:v>9.6999999999999989E-2</c:v>
                </c:pt>
                <c:pt idx="1">
                  <c:v>9.8000000000000004E-2</c:v>
                </c:pt>
                <c:pt idx="2">
                  <c:v>0.20399999999999999</c:v>
                </c:pt>
                <c:pt idx="3">
                  <c:v>0.129</c:v>
                </c:pt>
                <c:pt idx="4">
                  <c:v>9.8000000000000004E-2</c:v>
                </c:pt>
              </c:numCache>
            </c:numRef>
          </c:val>
        </c:ser>
        <c:dLbls>
          <c:showLegendKey val="0"/>
          <c:showVal val="0"/>
          <c:showCatName val="0"/>
          <c:showSerName val="0"/>
          <c:showPercent val="0"/>
          <c:showBubbleSize val="0"/>
        </c:dLbls>
        <c:gapWidth val="77"/>
        <c:axId val="331177040"/>
        <c:axId val="331182528"/>
      </c:barChart>
      <c:catAx>
        <c:axId val="33117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2528"/>
        <c:crosses val="autoZero"/>
        <c:auto val="1"/>
        <c:lblAlgn val="ctr"/>
        <c:lblOffset val="100"/>
        <c:noMultiLvlLbl val="0"/>
      </c:catAx>
      <c:valAx>
        <c:axId val="33118252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704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500" b="1">
                <a:latin typeface="Trebuchet MS" panose="020B0603020202020204" pitchFamily="34" charset="0"/>
              </a:rPr>
              <a:t>Percent of Adults Diagnosed</a:t>
            </a:r>
            <a:r>
              <a:rPr lang="en-US" sz="2500" b="1" baseline="0">
                <a:latin typeface="Trebuchet MS" panose="020B0603020202020204" pitchFamily="34" charset="0"/>
              </a:rPr>
              <a:t> with </a:t>
            </a:r>
          </a:p>
          <a:p>
            <a:pPr>
              <a:defRPr sz="2500" b="1">
                <a:latin typeface="Trebuchet MS" panose="020B0603020202020204" pitchFamily="34" charset="0"/>
              </a:defRPr>
            </a:pPr>
            <a:r>
              <a:rPr lang="en-US" sz="2500" b="1" baseline="0">
                <a:latin typeface="Trebuchet MS" panose="020B0603020202020204" pitchFamily="34" charset="0"/>
              </a:rPr>
              <a:t>Depressive Disorder </a:t>
            </a:r>
            <a:r>
              <a:rPr lang="en-US" sz="2500" b="1">
                <a:latin typeface="Trebuchet MS" panose="020B0603020202020204" pitchFamily="34" charset="0"/>
              </a:rPr>
              <a:t>(2013)</a:t>
            </a:r>
          </a:p>
        </c:rich>
      </c:tx>
      <c:layout>
        <c:manualLayout>
          <c:xMode val="edge"/>
          <c:yMode val="edge"/>
          <c:x val="0.24065573053368328"/>
          <c:y val="2.0937342938515666E-2"/>
        </c:manualLayout>
      </c:layout>
      <c:overlay val="0"/>
      <c:spPr>
        <a:noFill/>
        <a:ln>
          <a:noFill/>
        </a:ln>
        <a:effectLst/>
      </c:spPr>
      <c:txPr>
        <a:bodyPr rot="0" spcFirstLastPara="1" vertOverflow="ellipsis" vert="horz" wrap="square" anchor="ctr" anchorCtr="1"/>
        <a:lstStyle/>
        <a:p>
          <a:pPr>
            <a:defRPr sz="25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3566601049868766E-2"/>
          <c:y val="0.14812908359859273"/>
          <c:w val="0.89095002187226602"/>
          <c:h val="0.7343928352041101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Graphs!$C$46:$G$46</c:f>
              <c:numCache>
                <c:formatCode>0.0%</c:formatCode>
                <c:ptCount val="5"/>
                <c:pt idx="0">
                  <c:v>0.18100000000000002</c:v>
                </c:pt>
                <c:pt idx="1">
                  <c:v>0.23899999999999999</c:v>
                </c:pt>
                <c:pt idx="2">
                  <c:v>0.27899999999999997</c:v>
                </c:pt>
                <c:pt idx="3">
                  <c:v>0.26600000000000001</c:v>
                </c:pt>
                <c:pt idx="4">
                  <c:v>0.17499999999999999</c:v>
                </c:pt>
              </c:numCache>
            </c:numRef>
          </c:val>
        </c:ser>
        <c:dLbls>
          <c:showLegendKey val="0"/>
          <c:showVal val="0"/>
          <c:showCatName val="0"/>
          <c:showSerName val="0"/>
          <c:showPercent val="0"/>
          <c:showBubbleSize val="0"/>
        </c:dLbls>
        <c:gapWidth val="77"/>
        <c:axId val="331179392"/>
        <c:axId val="331177432"/>
      </c:barChart>
      <c:catAx>
        <c:axId val="33117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7432"/>
        <c:crosses val="autoZero"/>
        <c:auto val="1"/>
        <c:lblAlgn val="ctr"/>
        <c:lblOffset val="100"/>
        <c:noMultiLvlLbl val="0"/>
      </c:catAx>
      <c:valAx>
        <c:axId val="331177432"/>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7939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Household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4340686752999E-2"/>
          <c:y val="9.1126889195925542E-2"/>
          <c:w val="0.86327552547667064"/>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General</c:formatCode>
                <c:ptCount val="7"/>
                <c:pt idx="0">
                  <c:v>51332</c:v>
                </c:pt>
                <c:pt idx="1">
                  <c:v>43962</c:v>
                </c:pt>
                <c:pt idx="2">
                  <c:v>42483</c:v>
                </c:pt>
                <c:pt idx="3">
                  <c:v>32837</c:v>
                </c:pt>
                <c:pt idx="4">
                  <c:v>57344</c:v>
                </c:pt>
                <c:pt idx="5">
                  <c:v>28929</c:v>
                </c:pt>
                <c:pt idx="6">
                  <c:v>61719</c:v>
                </c:pt>
              </c:numCache>
            </c:numRef>
          </c:val>
        </c:ser>
        <c:dLbls>
          <c:showLegendKey val="0"/>
          <c:showVal val="0"/>
          <c:showCatName val="0"/>
          <c:showSerName val="0"/>
          <c:showPercent val="0"/>
          <c:showBubbleSize val="0"/>
        </c:dLbls>
        <c:gapWidth val="77"/>
        <c:axId val="331180568"/>
        <c:axId val="331180960"/>
      </c:barChart>
      <c:catAx>
        <c:axId val="33118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0960"/>
        <c:crosses val="autoZero"/>
        <c:auto val="1"/>
        <c:lblAlgn val="ctr"/>
        <c:lblOffset val="100"/>
        <c:noMultiLvlLbl val="0"/>
      </c:catAx>
      <c:valAx>
        <c:axId val="331180960"/>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1180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t>
            </a:r>
            <a:r>
              <a:rPr lang="en-US" sz="2000" b="1" baseline="0">
                <a:latin typeface="Trebuchet MS" panose="020B0603020202020204" pitchFamily="34" charset="0"/>
              </a:rPr>
              <a:t> Population by Age Group</a:t>
            </a:r>
            <a:endParaRPr lang="en-US" sz="2000" b="1">
              <a:latin typeface="Trebuchet MS" panose="020B0603020202020204"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4873540713570366"/>
          <c:y val="0.13917492815494018"/>
          <c:w val="0.80890621751430358"/>
          <c:h val="0.83542827827608179"/>
        </c:manualLayout>
      </c:layout>
      <c:barChart>
        <c:barDir val="bar"/>
        <c:grouping val="percentStacked"/>
        <c:varyColors val="0"/>
        <c:ser>
          <c:idx val="0"/>
          <c:order val="0"/>
          <c:tx>
            <c:v>0 - 17 yrs</c:v>
          </c:tx>
          <c:spPr>
            <a:solidFill>
              <a:srgbClr val="FFCF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'S0101'!$AE$39:$AE$45</c:f>
              <c:numCache>
                <c:formatCode>0.00%</c:formatCode>
                <c:ptCount val="7"/>
                <c:pt idx="0">
                  <c:v>0.25299999999999995</c:v>
                </c:pt>
                <c:pt idx="1">
                  <c:v>0.184</c:v>
                </c:pt>
                <c:pt idx="2">
                  <c:v>0.152</c:v>
                </c:pt>
                <c:pt idx="3">
                  <c:v>0.31899999999999995</c:v>
                </c:pt>
                <c:pt idx="4">
                  <c:v>0.26999999999999996</c:v>
                </c:pt>
                <c:pt idx="5">
                  <c:v>8.7000000000000008E-2</c:v>
                </c:pt>
                <c:pt idx="6">
                  <c:v>0.24</c:v>
                </c:pt>
              </c:numCache>
            </c:numRef>
          </c:val>
        </c:ser>
        <c:ser>
          <c:idx val="1"/>
          <c:order val="1"/>
          <c:tx>
            <c:v>18 - 24 yrs</c:v>
          </c:tx>
          <c:spPr>
            <a:solidFill>
              <a:srgbClr val="9FB5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'S0101'!$AF$39:$AF$45</c:f>
              <c:numCache>
                <c:formatCode>0.00%</c:formatCode>
                <c:ptCount val="7"/>
                <c:pt idx="0">
                  <c:v>0.10199999999999999</c:v>
                </c:pt>
                <c:pt idx="1">
                  <c:v>0.33200000000000002</c:v>
                </c:pt>
                <c:pt idx="2">
                  <c:v>0.378</c:v>
                </c:pt>
                <c:pt idx="3">
                  <c:v>0.15</c:v>
                </c:pt>
                <c:pt idx="4">
                  <c:v>9.2999999999999999E-2</c:v>
                </c:pt>
                <c:pt idx="5">
                  <c:v>1.7000000000000001E-2</c:v>
                </c:pt>
                <c:pt idx="6">
                  <c:v>0.06</c:v>
                </c:pt>
              </c:numCache>
            </c:numRef>
          </c:val>
        </c:ser>
        <c:ser>
          <c:idx val="2"/>
          <c:order val="2"/>
          <c:tx>
            <c:v>25 - 44 yrs</c:v>
          </c:tx>
          <c:spPr>
            <a:solidFill>
              <a:srgbClr val="5E903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'S0101'!$AG$39:$AG$45</c:f>
              <c:numCache>
                <c:formatCode>0.00%</c:formatCode>
                <c:ptCount val="7"/>
                <c:pt idx="0">
                  <c:v>0.253</c:v>
                </c:pt>
                <c:pt idx="1">
                  <c:v>0.26499999999999996</c:v>
                </c:pt>
                <c:pt idx="2">
                  <c:v>0.26</c:v>
                </c:pt>
                <c:pt idx="3">
                  <c:v>0.32700000000000001</c:v>
                </c:pt>
                <c:pt idx="4">
                  <c:v>0.30499999999999999</c:v>
                </c:pt>
                <c:pt idx="5">
                  <c:v>0.17399999999999999</c:v>
                </c:pt>
                <c:pt idx="6">
                  <c:v>0.30600000000000005</c:v>
                </c:pt>
              </c:numCache>
            </c:numRef>
          </c:val>
        </c:ser>
        <c:ser>
          <c:idx val="3"/>
          <c:order val="3"/>
          <c:tx>
            <c:v>45 - 64 yrs</c:v>
          </c:tx>
          <c:spPr>
            <a:solidFill>
              <a:schemeClr val="accent1">
                <a:lumMod val="75000"/>
              </a:schemeClr>
            </a:solidFill>
            <a:ln>
              <a:noFill/>
            </a:ln>
            <a:effectLst/>
          </c:spPr>
          <c:invertIfNegative val="0"/>
          <c:dPt>
            <c:idx val="0"/>
            <c:invertIfNegative val="0"/>
            <c:bubble3D val="0"/>
            <c:spPr>
              <a:solidFill>
                <a:srgbClr val="2E75B6"/>
              </a:solidFill>
              <a:ln>
                <a:noFill/>
              </a:ln>
              <a:effectLst/>
            </c:spPr>
          </c:dPt>
          <c:dPt>
            <c:idx val="1"/>
            <c:invertIfNegative val="0"/>
            <c:bubble3D val="0"/>
            <c:spPr>
              <a:solidFill>
                <a:srgbClr val="2E75B6"/>
              </a:solidFill>
              <a:ln>
                <a:noFill/>
              </a:ln>
              <a:effectLst/>
            </c:spPr>
          </c:dPt>
          <c:dPt>
            <c:idx val="2"/>
            <c:invertIfNegative val="0"/>
            <c:bubble3D val="0"/>
            <c:spPr>
              <a:solidFill>
                <a:srgbClr val="2E75B6"/>
              </a:solidFill>
              <a:ln>
                <a:noFill/>
              </a:ln>
              <a:effectLst/>
            </c:spPr>
          </c:dPt>
          <c:dPt>
            <c:idx val="3"/>
            <c:invertIfNegative val="0"/>
            <c:bubble3D val="0"/>
            <c:spPr>
              <a:solidFill>
                <a:srgbClr val="2E75B6"/>
              </a:solidFill>
              <a:ln>
                <a:noFill/>
              </a:ln>
              <a:effectLst/>
            </c:spPr>
          </c:dPt>
          <c:dPt>
            <c:idx val="4"/>
            <c:invertIfNegative val="0"/>
            <c:bubble3D val="0"/>
            <c:spPr>
              <a:solidFill>
                <a:srgbClr val="2E75B6"/>
              </a:solidFill>
              <a:ln>
                <a:noFill/>
              </a:ln>
              <a:effectLst/>
            </c:spPr>
          </c:dPt>
          <c:dPt>
            <c:idx val="5"/>
            <c:invertIfNegative val="0"/>
            <c:bubble3D val="0"/>
            <c:spPr>
              <a:solidFill>
                <a:srgbClr val="2E75B6"/>
              </a:solidFill>
              <a:ln>
                <a:noFill/>
              </a:ln>
              <a:effectLst/>
            </c:spPr>
          </c:dPt>
          <c:dPt>
            <c:idx val="6"/>
            <c:invertIfNegative val="0"/>
            <c:bubble3D val="0"/>
            <c:spPr>
              <a:solidFill>
                <a:srgbClr val="2E75B6"/>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'S0101'!$AH$39:$AH$45</c:f>
              <c:numCache>
                <c:formatCode>0.00%</c:formatCode>
                <c:ptCount val="7"/>
                <c:pt idx="0">
                  <c:v>0.25700000000000001</c:v>
                </c:pt>
                <c:pt idx="1">
                  <c:v>0.14599999999999999</c:v>
                </c:pt>
                <c:pt idx="2">
                  <c:v>0.13899999999999998</c:v>
                </c:pt>
                <c:pt idx="3">
                  <c:v>0.14699999999999999</c:v>
                </c:pt>
                <c:pt idx="4">
                  <c:v>0.24100000000000002</c:v>
                </c:pt>
                <c:pt idx="5">
                  <c:v>0.34699999999999998</c:v>
                </c:pt>
                <c:pt idx="6">
                  <c:v>0.32900000000000001</c:v>
                </c:pt>
              </c:numCache>
            </c:numRef>
          </c:val>
        </c:ser>
        <c:ser>
          <c:idx val="4"/>
          <c:order val="4"/>
          <c:tx>
            <c:v>65+ yrs</c:v>
          </c:tx>
          <c:spPr>
            <a:solidFill>
              <a:srgbClr val="002D4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'S0101'!$AI$39:$AI$45</c:f>
              <c:numCache>
                <c:formatCode>0.00%</c:formatCode>
                <c:ptCount val="7"/>
                <c:pt idx="0">
                  <c:v>0.13500000000000001</c:v>
                </c:pt>
                <c:pt idx="1">
                  <c:v>7.3999999999999996E-2</c:v>
                </c:pt>
                <c:pt idx="2">
                  <c:v>7.1999999999999995E-2</c:v>
                </c:pt>
                <c:pt idx="3">
                  <c:v>5.7000000000000002E-2</c:v>
                </c:pt>
                <c:pt idx="4">
                  <c:v>9.1999999999999998E-2</c:v>
                </c:pt>
                <c:pt idx="5">
                  <c:v>0.375</c:v>
                </c:pt>
                <c:pt idx="6">
                  <c:v>6.5000000000000002E-2</c:v>
                </c:pt>
              </c:numCache>
            </c:numRef>
          </c:val>
        </c:ser>
        <c:dLbls>
          <c:showLegendKey val="0"/>
          <c:showVal val="0"/>
          <c:showCatName val="0"/>
          <c:showSerName val="0"/>
          <c:showPercent val="0"/>
          <c:showBubbleSize val="0"/>
        </c:dLbls>
        <c:gapWidth val="68"/>
        <c:overlap val="100"/>
        <c:axId val="430217360"/>
        <c:axId val="430225984"/>
      </c:barChart>
      <c:catAx>
        <c:axId val="430217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30225984"/>
        <c:crosses val="autoZero"/>
        <c:auto val="1"/>
        <c:lblAlgn val="ctr"/>
        <c:lblOffset val="100"/>
        <c:noMultiLvlLbl val="0"/>
      </c:catAx>
      <c:valAx>
        <c:axId val="430225984"/>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430217360"/>
        <c:crosses val="autoZero"/>
        <c:crossBetween val="between"/>
      </c:valAx>
      <c:spPr>
        <a:noFill/>
        <a:ln>
          <a:noFill/>
        </a:ln>
        <a:effectLst/>
      </c:spPr>
    </c:plotArea>
    <c:legend>
      <c:legendPos val="t"/>
      <c:layout>
        <c:manualLayout>
          <c:xMode val="edge"/>
          <c:yMode val="edge"/>
          <c:x val="0.14941012132656623"/>
          <c:y val="8.732087918074688E-2"/>
          <c:w val="0.81583571914213915"/>
          <c:h val="5.44075941628064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Percent</a:t>
            </a:r>
            <a:r>
              <a:rPr lang="en-US" sz="1800" b="1" baseline="0" dirty="0">
                <a:latin typeface="Trebuchet MS" panose="020B0603020202020204" pitchFamily="34" charset="0"/>
              </a:rPr>
              <a:t> Population by Selected Racial/Ethnic Minority Groups</a:t>
            </a:r>
            <a:endParaRPr lang="en-US" sz="1800" b="1" dirty="0">
              <a:latin typeface="Trebuchet MS" panose="020B06030202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0.13917492815494018"/>
          <c:w val="0.87567224464654503"/>
          <c:h val="0.7441370042539539"/>
        </c:manualLayout>
      </c:layout>
      <c:barChart>
        <c:barDir val="col"/>
        <c:grouping val="clustered"/>
        <c:varyColors val="0"/>
        <c:ser>
          <c:idx val="0"/>
          <c:order val="0"/>
          <c:tx>
            <c:strRef>
              <c:f>Sheet1!$D$2</c:f>
              <c:strCache>
                <c:ptCount val="1"/>
                <c:pt idx="0">
                  <c:v>Black or African American</c:v>
                </c:pt>
              </c:strCache>
            </c:strRef>
          </c:tx>
          <c:spPr>
            <a:solidFill>
              <a:srgbClr val="FFCF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0.0%</c:formatCode>
                <c:ptCount val="7"/>
                <c:pt idx="0">
                  <c:v>7.0999999999999994E-2</c:v>
                </c:pt>
                <c:pt idx="1">
                  <c:v>8.1000000000000003E-2</c:v>
                </c:pt>
                <c:pt idx="2">
                  <c:v>7.2999999999999995E-2</c:v>
                </c:pt>
                <c:pt idx="3">
                  <c:v>0.122</c:v>
                </c:pt>
                <c:pt idx="4">
                  <c:v>4.3999999999999997E-2</c:v>
                </c:pt>
                <c:pt idx="5">
                  <c:v>1.4E-2</c:v>
                </c:pt>
                <c:pt idx="6">
                  <c:v>2.8000000000000001E-2</c:v>
                </c:pt>
              </c:numCache>
            </c:numRef>
          </c:val>
        </c:ser>
        <c:ser>
          <c:idx val="1"/>
          <c:order val="1"/>
          <c:tx>
            <c:strRef>
              <c:f>Sheet1!$E$2</c:f>
              <c:strCache>
                <c:ptCount val="1"/>
                <c:pt idx="0">
                  <c:v>Asian</c:v>
                </c:pt>
              </c:strCache>
            </c:strRef>
          </c:tx>
          <c:spPr>
            <a:solidFill>
              <a:srgbClr val="9FB5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0.0%</c:formatCode>
                <c:ptCount val="7"/>
                <c:pt idx="0">
                  <c:v>0.03</c:v>
                </c:pt>
                <c:pt idx="1">
                  <c:v>5.6000000000000001E-2</c:v>
                </c:pt>
                <c:pt idx="2">
                  <c:v>6.0999999999999999E-2</c:v>
                </c:pt>
                <c:pt idx="3">
                  <c:v>5.8999999999999997E-2</c:v>
                </c:pt>
                <c:pt idx="4">
                  <c:v>8.0000000000000002E-3</c:v>
                </c:pt>
                <c:pt idx="5">
                  <c:v>8.0000000000000002E-3</c:v>
                </c:pt>
                <c:pt idx="6">
                  <c:v>8.9999999999999993E-3</c:v>
                </c:pt>
              </c:numCache>
            </c:numRef>
          </c:val>
        </c:ser>
        <c:ser>
          <c:idx val="2"/>
          <c:order val="2"/>
          <c:tx>
            <c:strRef>
              <c:f>Sheet1!$F$2</c:f>
              <c:strCache>
                <c:ptCount val="1"/>
                <c:pt idx="0">
                  <c:v>Hispanic or Latino</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0.0%</c:formatCode>
                <c:ptCount val="7"/>
                <c:pt idx="0">
                  <c:v>0.107</c:v>
                </c:pt>
                <c:pt idx="1">
                  <c:v>7.0999999999999994E-2</c:v>
                </c:pt>
                <c:pt idx="2">
                  <c:v>6.2E-2</c:v>
                </c:pt>
                <c:pt idx="3">
                  <c:v>0.151</c:v>
                </c:pt>
                <c:pt idx="4">
                  <c:v>4.3999999999999997E-2</c:v>
                </c:pt>
                <c:pt idx="5">
                  <c:v>0</c:v>
                </c:pt>
                <c:pt idx="6">
                  <c:v>0</c:v>
                </c:pt>
              </c:numCache>
            </c:numRef>
          </c:val>
        </c:ser>
        <c:dLbls>
          <c:showLegendKey val="0"/>
          <c:showVal val="0"/>
          <c:showCatName val="0"/>
          <c:showSerName val="0"/>
          <c:showPercent val="0"/>
          <c:showBubbleSize val="0"/>
        </c:dLbls>
        <c:gapWidth val="142"/>
        <c:overlap val="-24"/>
        <c:axId val="333875920"/>
        <c:axId val="333870824"/>
      </c:barChart>
      <c:catAx>
        <c:axId val="33387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0824"/>
        <c:crosses val="autoZero"/>
        <c:auto val="1"/>
        <c:lblAlgn val="ctr"/>
        <c:lblOffset val="100"/>
        <c:noMultiLvlLbl val="0"/>
      </c:catAx>
      <c:valAx>
        <c:axId val="3338708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5920"/>
        <c:crosses val="autoZero"/>
        <c:crossBetween val="between"/>
      </c:valAx>
      <c:spPr>
        <a:noFill/>
        <a:ln>
          <a:noFill/>
        </a:ln>
        <a:effectLst/>
      </c:spPr>
    </c:plotArea>
    <c:legend>
      <c:legendPos val="t"/>
      <c:layout>
        <c:manualLayout>
          <c:xMode val="edge"/>
          <c:yMode val="edge"/>
          <c:x val="0.18376391412642212"/>
          <c:y val="8.2516075284845405E-2"/>
          <c:w val="0.68111561600296799"/>
          <c:h val="4.47979863710035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Family Income</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General</c:formatCode>
                <c:ptCount val="7"/>
                <c:pt idx="0">
                  <c:v>65069</c:v>
                </c:pt>
                <c:pt idx="1">
                  <c:v>63634</c:v>
                </c:pt>
                <c:pt idx="2">
                  <c:v>67256</c:v>
                </c:pt>
                <c:pt idx="3">
                  <c:v>38864</c:v>
                </c:pt>
                <c:pt idx="4">
                  <c:v>63750</c:v>
                </c:pt>
                <c:pt idx="5">
                  <c:v>41875</c:v>
                </c:pt>
                <c:pt idx="6">
                  <c:v>70938</c:v>
                </c:pt>
              </c:numCache>
            </c:numRef>
          </c:val>
        </c:ser>
        <c:dLbls>
          <c:showLegendKey val="0"/>
          <c:showVal val="0"/>
          <c:showCatName val="0"/>
          <c:showSerName val="0"/>
          <c:showPercent val="0"/>
          <c:showBubbleSize val="0"/>
        </c:dLbls>
        <c:gapWidth val="77"/>
        <c:axId val="333866120"/>
        <c:axId val="333869648"/>
      </c:barChart>
      <c:catAx>
        <c:axId val="33386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69648"/>
        <c:crosses val="autoZero"/>
        <c:auto val="1"/>
        <c:lblAlgn val="ctr"/>
        <c:lblOffset val="100"/>
        <c:noMultiLvlLbl val="0"/>
      </c:catAx>
      <c:valAx>
        <c:axId val="333869648"/>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6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 Capita Income</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026268591426073"/>
          <c:y val="9.1126889195925542E-2"/>
          <c:w val="0.8631722440944882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General</c:formatCode>
                <c:ptCount val="7"/>
                <c:pt idx="0">
                  <c:v>26929</c:v>
                </c:pt>
                <c:pt idx="1">
                  <c:v>22948</c:v>
                </c:pt>
                <c:pt idx="2">
                  <c:v>23241</c:v>
                </c:pt>
                <c:pt idx="3">
                  <c:v>17600</c:v>
                </c:pt>
                <c:pt idx="4">
                  <c:v>22659</c:v>
                </c:pt>
                <c:pt idx="5">
                  <c:v>20459</c:v>
                </c:pt>
                <c:pt idx="6">
                  <c:v>25145</c:v>
                </c:pt>
              </c:numCache>
            </c:numRef>
          </c:val>
        </c:ser>
        <c:dLbls>
          <c:showLegendKey val="0"/>
          <c:showVal val="0"/>
          <c:showCatName val="0"/>
          <c:showSerName val="0"/>
          <c:showPercent val="0"/>
          <c:showBubbleSize val="0"/>
        </c:dLbls>
        <c:gapWidth val="77"/>
        <c:axId val="333874744"/>
        <c:axId val="333868472"/>
      </c:barChart>
      <c:catAx>
        <c:axId val="33387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68472"/>
        <c:crosses val="autoZero"/>
        <c:auto val="1"/>
        <c:lblAlgn val="ctr"/>
        <c:lblOffset val="100"/>
        <c:noMultiLvlLbl val="0"/>
      </c:catAx>
      <c:valAx>
        <c:axId val="333868472"/>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4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 Below Poverty</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Sheet1!$G$3:$G$9</c:f>
              <c:numCache>
                <c:formatCode>0.0%</c:formatCode>
                <c:ptCount val="7"/>
                <c:pt idx="0">
                  <c:v>0.13700000000000001</c:v>
                </c:pt>
                <c:pt idx="1">
                  <c:v>0.23200000000000001</c:v>
                </c:pt>
                <c:pt idx="2">
                  <c:v>0.26800000000000002</c:v>
                </c:pt>
                <c:pt idx="3">
                  <c:v>0.19</c:v>
                </c:pt>
                <c:pt idx="4">
                  <c:v>0.126</c:v>
                </c:pt>
                <c:pt idx="5">
                  <c:v>8.3000000000000004E-2</c:v>
                </c:pt>
                <c:pt idx="6">
                  <c:v>4.2000000000000003E-2</c:v>
                </c:pt>
              </c:numCache>
            </c:numRef>
          </c:val>
        </c:ser>
        <c:dLbls>
          <c:showLegendKey val="0"/>
          <c:showVal val="0"/>
          <c:showCatName val="0"/>
          <c:showSerName val="0"/>
          <c:showPercent val="0"/>
          <c:showBubbleSize val="0"/>
        </c:dLbls>
        <c:gapWidth val="77"/>
        <c:axId val="333872784"/>
        <c:axId val="333875136"/>
      </c:barChart>
      <c:catAx>
        <c:axId val="33387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5136"/>
        <c:crosses val="autoZero"/>
        <c:auto val="1"/>
        <c:lblAlgn val="ctr"/>
        <c:lblOffset val="100"/>
        <c:noMultiLvlLbl val="0"/>
      </c:catAx>
      <c:valAx>
        <c:axId val="33387513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2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200"/>
            </a:pPr>
            <a:r>
              <a:rPr lang="en-US" sz="2200"/>
              <a:t>Percent Below Poverty by Age Group</a:t>
            </a:r>
          </a:p>
        </c:rich>
      </c:tx>
      <c:layout>
        <c:manualLayout>
          <c:xMode val="edge"/>
          <c:yMode val="edge"/>
          <c:x val="0.22088180153951345"/>
          <c:y val="2.2476523767862352E-2"/>
        </c:manualLayout>
      </c:layout>
      <c:overlay val="0"/>
      <c:spPr>
        <a:noFill/>
        <a:ln w="25400">
          <a:noFill/>
        </a:ln>
      </c:spPr>
    </c:title>
    <c:autoTitleDeleted val="0"/>
    <c:plotArea>
      <c:layout>
        <c:manualLayout>
          <c:layoutTarget val="inner"/>
          <c:xMode val="edge"/>
          <c:yMode val="edge"/>
          <c:x val="8.3928626568737716E-2"/>
          <c:y val="0.12203703703703705"/>
          <c:w val="0.90066521096627628"/>
          <c:h val="0.73377063283756194"/>
        </c:manualLayout>
      </c:layout>
      <c:barChart>
        <c:barDir val="col"/>
        <c:grouping val="clustered"/>
        <c:varyColors val="0"/>
        <c:ser>
          <c:idx val="0"/>
          <c:order val="0"/>
          <c:tx>
            <c:strRef>
              <c:f>'B17001'!$V$65</c:f>
              <c:strCache>
                <c:ptCount val="1"/>
                <c:pt idx="0">
                  <c:v>Kansas</c:v>
                </c:pt>
              </c:strCache>
            </c:strRef>
          </c:tx>
          <c:spPr>
            <a:solidFill>
              <a:srgbClr val="FFCF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'B17001'!$V$93:$V$102</c:f>
              <c:numCache>
                <c:formatCode>0.00%</c:formatCode>
                <c:ptCount val="10"/>
                <c:pt idx="0">
                  <c:v>0.23477215823735603</c:v>
                </c:pt>
                <c:pt idx="1">
                  <c:v>0.1928787452271136</c:v>
                </c:pt>
                <c:pt idx="2">
                  <c:v>0.14998708322216434</c:v>
                </c:pt>
                <c:pt idx="3">
                  <c:v>0.28142030940884871</c:v>
                </c:pt>
                <c:pt idx="4">
                  <c:v>0.14812683783074324</c:v>
                </c:pt>
                <c:pt idx="5">
                  <c:v>0.10752024455123965</c:v>
                </c:pt>
                <c:pt idx="6">
                  <c:v>8.8132891480347336E-2</c:v>
                </c:pt>
                <c:pt idx="7">
                  <c:v>7.9615817719719997E-2</c:v>
                </c:pt>
                <c:pt idx="8">
                  <c:v>6.2209618941553378E-2</c:v>
                </c:pt>
                <c:pt idx="9">
                  <c:v>8.6942812766404684E-2</c:v>
                </c:pt>
              </c:numCache>
            </c:numRef>
          </c:val>
        </c:ser>
        <c:ser>
          <c:idx val="1"/>
          <c:order val="1"/>
          <c:tx>
            <c:strRef>
              <c:f>'B17001'!$X$65</c:f>
              <c:strCache>
                <c:ptCount val="1"/>
                <c:pt idx="0">
                  <c:v>Riley County</c:v>
                </c:pt>
              </c:strCache>
            </c:strRef>
          </c:tx>
          <c:spPr>
            <a:solidFill>
              <a:srgbClr val="9FB5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'B17001'!$X$93:$X$102</c:f>
              <c:numCache>
                <c:formatCode>0.00%</c:formatCode>
                <c:ptCount val="10"/>
                <c:pt idx="0">
                  <c:v>0.14191928943811546</c:v>
                </c:pt>
                <c:pt idx="1">
                  <c:v>0.13460427498555749</c:v>
                </c:pt>
                <c:pt idx="2">
                  <c:v>2.7632790911882098E-2</c:v>
                </c:pt>
                <c:pt idx="3">
                  <c:v>0.59646091515729271</c:v>
                </c:pt>
                <c:pt idx="4">
                  <c:v>0.1180731618978631</c:v>
                </c:pt>
                <c:pt idx="5">
                  <c:v>8.7904599659284502E-2</c:v>
                </c:pt>
                <c:pt idx="6">
                  <c:v>5.5565578206747249E-2</c:v>
                </c:pt>
                <c:pt idx="7">
                  <c:v>4.9330783938814529E-2</c:v>
                </c:pt>
                <c:pt idx="8">
                  <c:v>3.2155477031802118E-2</c:v>
                </c:pt>
                <c:pt idx="9">
                  <c:v>5.3090004147656571E-2</c:v>
                </c:pt>
              </c:numCache>
            </c:numRef>
          </c:val>
        </c:ser>
        <c:dLbls>
          <c:showLegendKey val="0"/>
          <c:showVal val="0"/>
          <c:showCatName val="0"/>
          <c:showSerName val="0"/>
          <c:showPercent val="0"/>
          <c:showBubbleSize val="0"/>
        </c:dLbls>
        <c:gapWidth val="104"/>
        <c:overlap val="-27"/>
        <c:axId val="333866512"/>
        <c:axId val="333867688"/>
      </c:barChart>
      <c:catAx>
        <c:axId val="33386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lumMod val="50000"/>
                    <a:lumOff val="50000"/>
                  </a:schemeClr>
                </a:solidFill>
              </a:defRPr>
            </a:pPr>
            <a:endParaRPr lang="en-US"/>
          </a:p>
        </c:txPr>
        <c:crossAx val="333867688"/>
        <c:crosses val="autoZero"/>
        <c:auto val="1"/>
        <c:lblAlgn val="ctr"/>
        <c:lblOffset val="100"/>
        <c:noMultiLvlLbl val="0"/>
      </c:catAx>
      <c:valAx>
        <c:axId val="33386768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vert="horz"/>
          <a:lstStyle/>
          <a:p>
            <a:pPr>
              <a:defRPr sz="1400">
                <a:solidFill>
                  <a:schemeClr val="bg1">
                    <a:lumMod val="50000"/>
                  </a:schemeClr>
                </a:solidFill>
              </a:defRPr>
            </a:pPr>
            <a:endParaRPr lang="en-US"/>
          </a:p>
        </c:txPr>
        <c:crossAx val="333866512"/>
        <c:crosses val="autoZero"/>
        <c:crossBetween val="between"/>
      </c:valAx>
      <c:spPr>
        <a:noFill/>
        <a:ln>
          <a:solidFill>
            <a:schemeClr val="tx1">
              <a:lumMod val="15000"/>
              <a:lumOff val="85000"/>
            </a:schemeClr>
          </a:solidFill>
        </a:ln>
        <a:effectLst/>
      </c:spPr>
    </c:plotArea>
    <c:legend>
      <c:legendPos val="b"/>
      <c:layout>
        <c:manualLayout>
          <c:xMode val="edge"/>
          <c:yMode val="edge"/>
          <c:x val="0.27617558834557443"/>
          <c:y val="0.94797696121318165"/>
          <c:w val="0.36921745075983148"/>
          <c:h val="4.0911927675707206E-2"/>
        </c:manualLayout>
      </c:layout>
      <c:overlay val="0"/>
      <c:spPr>
        <a:noFill/>
        <a:ln w="25400">
          <a:noFill/>
        </a:ln>
      </c:spPr>
      <c:txPr>
        <a:bodyPr rot="0" vert="horz"/>
        <a:lstStyle/>
        <a:p>
          <a:pPr>
            <a:defRPr sz="1400">
              <a:solidFill>
                <a:schemeClr val="tx1">
                  <a:lumMod val="50000"/>
                  <a:lumOff val="50000"/>
                </a:schemeClr>
              </a:solidFill>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Trebuchet MS" panose="020B0603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Educational Attainment: Percent Age 25 </a:t>
            </a:r>
            <a:r>
              <a:rPr lang="en-US" sz="2200" b="1" dirty="0" smtClean="0">
                <a:latin typeface="Trebuchet MS" panose="020B0603020202020204" pitchFamily="34" charset="0"/>
              </a:rPr>
              <a:t>Years</a:t>
            </a:r>
            <a:r>
              <a:rPr lang="en-US" sz="2200" b="1" baseline="0" dirty="0" smtClean="0">
                <a:latin typeface="Trebuchet MS" panose="020B0603020202020204" pitchFamily="34" charset="0"/>
              </a:rPr>
              <a:t> </a:t>
            </a:r>
            <a:r>
              <a:rPr lang="en-US" sz="2200" b="1" dirty="0" smtClean="0">
                <a:latin typeface="Trebuchet MS" panose="020B0603020202020204" pitchFamily="34" charset="0"/>
              </a:rPr>
              <a:t>and </a:t>
            </a:r>
            <a:r>
              <a:rPr lang="en-US" sz="2200" b="1" dirty="0">
                <a:latin typeface="Trebuchet MS" panose="020B0603020202020204" pitchFamily="34" charset="0"/>
              </a:rPr>
              <a:t>Older with Bachelor's</a:t>
            </a:r>
            <a:r>
              <a:rPr lang="en-US" sz="2200" b="1" baseline="0" dirty="0">
                <a:latin typeface="Trebuchet MS" panose="020B0603020202020204" pitchFamily="34" charset="0"/>
              </a:rPr>
              <a:t> Degree or Higher</a:t>
            </a:r>
            <a:endParaRPr lang="en-US" sz="2200" b="1" dirty="0">
              <a:latin typeface="Trebuchet MS" panose="020B0603020202020204" pitchFamily="34" charset="0"/>
            </a:endParaRP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691601049868759E-2"/>
          <c:y val="0.13419800053083253"/>
          <c:w val="0.86595002187226611"/>
          <c:h val="0.749113952048128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Sheet1!$H$3:$H$9</c:f>
              <c:numCache>
                <c:formatCode>0.0%</c:formatCode>
                <c:ptCount val="7"/>
                <c:pt idx="0">
                  <c:v>0.30299999999999999</c:v>
                </c:pt>
                <c:pt idx="1">
                  <c:v>0.45</c:v>
                </c:pt>
                <c:pt idx="2">
                  <c:v>0.51600000000000001</c:v>
                </c:pt>
                <c:pt idx="3">
                  <c:v>0.18</c:v>
                </c:pt>
                <c:pt idx="4">
                  <c:v>0.17499999999999999</c:v>
                </c:pt>
                <c:pt idx="5">
                  <c:v>0.151</c:v>
                </c:pt>
                <c:pt idx="6">
                  <c:v>0.25800000000000001</c:v>
                </c:pt>
              </c:numCache>
            </c:numRef>
          </c:val>
        </c:ser>
        <c:dLbls>
          <c:showLegendKey val="0"/>
          <c:showVal val="0"/>
          <c:showCatName val="0"/>
          <c:showSerName val="0"/>
          <c:showPercent val="0"/>
          <c:showBubbleSize val="0"/>
        </c:dLbls>
        <c:gapWidth val="77"/>
        <c:axId val="333870432"/>
        <c:axId val="333871216"/>
      </c:barChart>
      <c:catAx>
        <c:axId val="33387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1216"/>
        <c:crosses val="autoZero"/>
        <c:auto val="1"/>
        <c:lblAlgn val="ctr"/>
        <c:lblOffset val="100"/>
        <c:noMultiLvlLbl val="0"/>
      </c:catAx>
      <c:valAx>
        <c:axId val="33387121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3387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10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Community Survey – over 1,000 respondents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Stakeholder Interviews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Focus Groups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Data Review</a:t>
          </a:r>
          <a:endParaRPr lang="en-US" sz="14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Review of the Public Health System by Subject Matter Experts and Community Stakeholders</a:t>
          </a:r>
          <a:endParaRPr lang="en-US" sz="10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Determining top health priorities to address and improve through coordinated efforts in the next 3-5 years.</a:t>
          </a:r>
          <a:endParaRPr lang="en-US" sz="10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custScaleY="77709" custLinFactNeighborX="334" custLinFactNeighborY="-11258">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ScaleY="54748" custLinFactNeighborX="334" custLinFactNeighborY="-16186">
        <dgm:presLayoutVars>
          <dgm:chMax val="0"/>
          <dgm:chPref val="0"/>
          <dgm:bulletEnabled val="1"/>
        </dgm:presLayoutVars>
      </dgm:prSet>
      <dgm:spPr>
        <a:prstGeom prst="rect">
          <a:avLst/>
        </a:prstGeom>
      </dgm:spPr>
      <dgm:t>
        <a:bodyPr/>
        <a:lstStyle/>
        <a:p>
          <a:endParaRPr lang="en-US"/>
        </a:p>
      </dgm:t>
    </dgm:pt>
  </dgm:ptLst>
  <dgm:cxnLst>
    <dgm:cxn modelId="{37783184-26F7-49F2-B763-185A8E556880}" type="presOf" srcId="{67A0CEFF-EC17-41A6-A735-39532E24E07D}" destId="{67042967-4F42-4774-AB24-B663ED5CC89F}" srcOrd="0" destOrd="0" presId="urn:microsoft.com/office/officeart/2009/3/layout/IncreasingArrowsProcess"/>
    <dgm:cxn modelId="{088755AE-36D0-4177-AF5F-2C7648053FE0}" srcId="{7EF1212F-64C2-4D24-B12C-79E8F71E522A}" destId="{6F543F51-1F1A-4E82-A5D4-098069BA6D02}" srcOrd="0" destOrd="0" parTransId="{A1C5F276-E043-412C-8AC9-CC8B20869AA3}" sibTransId="{E212F914-FC20-487B-A7CC-9AF94785060A}"/>
    <dgm:cxn modelId="{8D519F2D-0B9C-4C69-AF01-EA5D401FCD4B}" type="presOf" srcId="{6F543F51-1F1A-4E82-A5D4-098069BA6D02}" destId="{7F7AD7D1-BEED-41C2-946B-93B229B8CCFE}" srcOrd="0" destOrd="0" presId="urn:microsoft.com/office/officeart/2009/3/layout/IncreasingArrowsProcess"/>
    <dgm:cxn modelId="{7F878BB4-6A24-415E-BB3B-426B0B12ABAE}" type="presOf" srcId="{94BA59FE-39F2-4343-8CD7-CCF53B39A180}" destId="{2646B17D-AA84-417A-8F7D-3FB7AAE269F0}" srcOrd="0" destOrd="0" presId="urn:microsoft.com/office/officeart/2009/3/layout/IncreasingArrowsProcess"/>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5A0CC795-A9F9-423A-84EF-21D8A20C8086}" srcId="{55880368-DA22-48B4-B69A-1BB5DE73779E}" destId="{0B850794-DE9E-44B6-A3BA-C602FB4356A5}" srcOrd="0" destOrd="0" parTransId="{38DB4333-EC31-46D2-9929-C5C22CEFB52E}" sibTransId="{AEFB4807-5C79-4149-9DCA-C04F1285BFC0}"/>
    <dgm:cxn modelId="{E29D62C4-405A-4C26-BCDA-20A033D338FF}" srcId="{D5C9F940-6DE8-4B8B-8C23-756C9480E641}" destId="{94BA59FE-39F2-4343-8CD7-CCF53B39A180}" srcOrd="0" destOrd="0" parTransId="{A482F069-E864-4E7B-99A3-EC6924FEABA2}" sibTransId="{88ED1A66-8CFA-4DE7-9ECE-CD0634D99575}"/>
    <dgm:cxn modelId="{0F0ED0C7-27C3-47FD-BA30-FCB664A2F35E}" type="presOf" srcId="{7EF1212F-64C2-4D24-B12C-79E8F71E522A}" destId="{BE45EA9F-C47A-4834-BB4E-A1922151A596}" srcOrd="0" destOrd="0" presId="urn:microsoft.com/office/officeart/2009/3/layout/IncreasingArrowsProcess"/>
    <dgm:cxn modelId="{B7184950-BFA2-4444-A092-79B5C930CE7D}" type="presOf" srcId="{D5C9F940-6DE8-4B8B-8C23-756C9480E641}" destId="{52214B99-8F53-4A0C-A0B8-B375030FA7A3}" srcOrd="0" destOrd="0" presId="urn:microsoft.com/office/officeart/2009/3/layout/IncreasingArrowsProcess"/>
    <dgm:cxn modelId="{3CE463B0-1FE0-4D89-8BF0-3706E919FFBE}"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8715EB15-3577-435D-84CC-C989DCFEE633}" type="presOf" srcId="{03BBB77A-CBF9-4176-BE76-59D9781944CA}" destId="{5559E720-039E-41ED-AA8E-5521AC902E4A}" srcOrd="0" destOrd="1" presId="urn:microsoft.com/office/officeart/2009/3/layout/IncreasingArrowsProcess"/>
    <dgm:cxn modelId="{3C53BB01-ADF0-48EA-B2D4-1811FEC86C17}" srcId="{55880368-DA22-48B4-B69A-1BB5DE73779E}" destId="{03BBB77A-CBF9-4176-BE76-59D9781944CA}" srcOrd="1" destOrd="0" parTransId="{03D1BE01-C47E-4833-ADA3-82B2278CE4D1}" sibTransId="{2B496A7C-A281-4631-8A96-8B5669BF1792}"/>
    <dgm:cxn modelId="{FD442C46-B885-478C-ABA2-AE1CAA965070}" type="presOf" srcId="{0B850794-DE9E-44B6-A3BA-C602FB4356A5}" destId="{5559E720-039E-41ED-AA8E-5521AC902E4A}" srcOrd="0" destOrd="0" presId="urn:microsoft.com/office/officeart/2009/3/layout/IncreasingArrowsProcess"/>
    <dgm:cxn modelId="{4F19A431-ECD8-440C-BF6E-1AC9610CE0BA}" type="presParOf" srcId="{67042967-4F42-4774-AB24-B663ED5CC89F}" destId="{52214B99-8F53-4A0C-A0B8-B375030FA7A3}" srcOrd="0" destOrd="0" presId="urn:microsoft.com/office/officeart/2009/3/layout/IncreasingArrowsProcess"/>
    <dgm:cxn modelId="{63914925-AB21-4BCA-A5CB-FDB71CA91529}" type="presParOf" srcId="{67042967-4F42-4774-AB24-B663ED5CC89F}" destId="{2646B17D-AA84-417A-8F7D-3FB7AAE269F0}" srcOrd="1" destOrd="0" presId="urn:microsoft.com/office/officeart/2009/3/layout/IncreasingArrowsProcess"/>
    <dgm:cxn modelId="{CE5ACA23-8170-480A-B613-50D1B067D2D5}" type="presParOf" srcId="{67042967-4F42-4774-AB24-B663ED5CC89F}" destId="{BE45EA9F-C47A-4834-BB4E-A1922151A596}" srcOrd="2" destOrd="0" presId="urn:microsoft.com/office/officeart/2009/3/layout/IncreasingArrowsProcess"/>
    <dgm:cxn modelId="{AE8935C5-3A3B-4F23-AE97-FB249365568F}" type="presParOf" srcId="{67042967-4F42-4774-AB24-B663ED5CC89F}" destId="{7F7AD7D1-BEED-41C2-946B-93B229B8CCFE}" srcOrd="3" destOrd="0" presId="urn:microsoft.com/office/officeart/2009/3/layout/IncreasingArrowsProcess"/>
    <dgm:cxn modelId="{EECFAD1C-C076-43E2-99D9-036083E23F23}" type="presParOf" srcId="{67042967-4F42-4774-AB24-B663ED5CC89F}" destId="{410FBE2D-4D69-4664-8ECB-EE7FA318CD40}" srcOrd="4" destOrd="0" presId="urn:microsoft.com/office/officeart/2009/3/layout/IncreasingArrowsProcess"/>
    <dgm:cxn modelId="{8B43EA3F-11E0-4AC3-A1ED-F56AB8335ECA}"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b="0" smtClean="0">
              <a:solidFill>
                <a:sysClr val="windowText" lastClr="000000">
                  <a:hueOff val="0"/>
                  <a:satOff val="0"/>
                  <a:lumOff val="0"/>
                  <a:alphaOff val="0"/>
                </a:sysClr>
              </a:solidFill>
              <a:latin typeface="Century Gothic"/>
              <a:ea typeface="+mn-ea"/>
              <a:cs typeface="+mn-cs"/>
            </a:rPr>
            <a:t>April 2014 – November 2014</a:t>
          </a:r>
        </a:p>
        <a:p>
          <a:endParaRPr lang="en-US" sz="1000" b="1" smtClean="0">
            <a:solidFill>
              <a:sysClr val="windowText" lastClr="000000">
                <a:hueOff val="0"/>
                <a:satOff val="0"/>
                <a:lumOff val="0"/>
                <a:alphaOff val="0"/>
              </a:sysClr>
            </a:solidFill>
            <a:latin typeface="Century Gothic"/>
            <a:ea typeface="+mn-ea"/>
            <a:cs typeface="+mn-cs"/>
          </a:endParaRPr>
        </a:p>
        <a:p>
          <a:r>
            <a:rPr lang="en-US" sz="1000" b="1" smtClean="0">
              <a:solidFill>
                <a:sysClr val="windowText" lastClr="000000">
                  <a:hueOff val="0"/>
                  <a:satOff val="0"/>
                  <a:lumOff val="0"/>
                  <a:alphaOff val="0"/>
                </a:sysClr>
              </a:solidFill>
              <a:latin typeface="Century Gothic"/>
              <a:ea typeface="+mn-ea"/>
              <a:cs typeface="+mn-cs"/>
            </a:rPr>
            <a:t>Planning Committee</a:t>
          </a:r>
        </a:p>
        <a:p>
          <a:r>
            <a:rPr lang="en-US" sz="1000" smtClean="0">
              <a:solidFill>
                <a:sysClr val="windowText" lastClr="000000">
                  <a:hueOff val="0"/>
                  <a:satOff val="0"/>
                  <a:lumOff val="0"/>
                  <a:alphaOff val="0"/>
                </a:sysClr>
              </a:solidFill>
              <a:latin typeface="Century Gothic"/>
              <a:ea typeface="+mn-ea"/>
              <a:cs typeface="+mn-cs"/>
            </a:rPr>
            <a:t>Riley County Senior Services Center*</a:t>
          </a:r>
          <a:endParaRPr lang="en-US" sz="10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November 2013 – August 2014</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Board of Health</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Envisage Consulting, Inc.* </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6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endParaRPr lang="en-US" sz="6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October 2014 – April 2015</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Mercy Regional Health Center</a:t>
          </a:r>
        </a:p>
        <a:p>
          <a:r>
            <a:rPr lang="en-US" sz="1000" dirty="0" smtClean="0">
              <a:solidFill>
                <a:sysClr val="windowText" lastClr="000000">
                  <a:hueOff val="0"/>
                  <a:satOff val="0"/>
                  <a:lumOff val="0"/>
                  <a:alphaOff val="0"/>
                </a:sysClr>
              </a:solidFill>
              <a:latin typeface="Century Gothic"/>
              <a:ea typeface="+mn-ea"/>
              <a:cs typeface="+mn-cs"/>
            </a:rPr>
            <a:t>Riley County Seniors’ Service Center</a:t>
          </a:r>
        </a:p>
        <a:p>
          <a:r>
            <a:rPr lang="en-US" sz="1000" dirty="0" err="1" smtClean="0">
              <a:solidFill>
                <a:sysClr val="windowText" lastClr="000000">
                  <a:hueOff val="0"/>
                  <a:satOff val="0"/>
                  <a:lumOff val="0"/>
                  <a:alphaOff val="0"/>
                </a:sysClr>
              </a:solidFill>
              <a:latin typeface="Century Gothic"/>
              <a:ea typeface="+mn-ea"/>
              <a:cs typeface="+mn-cs"/>
            </a:rPr>
            <a:t>Konza</a:t>
          </a:r>
          <a:r>
            <a:rPr lang="en-US" sz="1000" dirty="0" smtClean="0">
              <a:solidFill>
                <a:sysClr val="windowText" lastClr="000000">
                  <a:hueOff val="0"/>
                  <a:satOff val="0"/>
                  <a:lumOff val="0"/>
                  <a:alphaOff val="0"/>
                </a:sysClr>
              </a:solidFill>
              <a:latin typeface="Century Gothic"/>
              <a:ea typeface="+mn-ea"/>
              <a:cs typeface="+mn-cs"/>
            </a:rPr>
            <a:t> United Way</a:t>
          </a:r>
        </a:p>
        <a:p>
          <a:r>
            <a:rPr lang="en-US" sz="1000" dirty="0" smtClean="0">
              <a:solidFill>
                <a:sysClr val="windowText" lastClr="000000">
                  <a:hueOff val="0"/>
                  <a:satOff val="0"/>
                  <a:lumOff val="0"/>
                  <a:alphaOff val="0"/>
                </a:sysClr>
              </a:solidFill>
              <a:latin typeface="Century Gothic"/>
              <a:ea typeface="+mn-ea"/>
              <a:cs typeface="+mn-cs"/>
            </a:rPr>
            <a:t>First United Methodist Church</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8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p>
        <a:p>
          <a:r>
            <a:rPr lang="en-US" sz="600" dirty="0" smtClean="0">
              <a:solidFill>
                <a:sysClr val="windowText" lastClr="000000">
                  <a:hueOff val="0"/>
                  <a:satOff val="0"/>
                  <a:lumOff val="0"/>
                  <a:alphaOff val="0"/>
                </a:sysClr>
              </a:solidFill>
              <a:latin typeface="Century Gothic"/>
              <a:ea typeface="+mn-ea"/>
              <a:cs typeface="+mn-cs"/>
            </a:rPr>
            <a:t>**Funding for this project provided by a grant from the Kansas Health Institute (Accreditation Readiness Mini-Grant)</a:t>
          </a:r>
          <a:endParaRPr lang="en-US" sz="6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A2649B68-BEBB-4560-9AE2-CE32565695AE}">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**A project made possible with funding from the Caroline </a:t>
          </a:r>
          <a:r>
            <a:rPr lang="en-US" sz="600" dirty="0" err="1" smtClean="0">
              <a:solidFill>
                <a:sysClr val="windowText" lastClr="000000">
                  <a:hueOff val="0"/>
                  <a:satOff val="0"/>
                  <a:lumOff val="0"/>
                  <a:alphaOff val="0"/>
                </a:sysClr>
              </a:solidFill>
              <a:latin typeface="Century Gothic"/>
              <a:ea typeface="+mn-ea"/>
              <a:cs typeface="+mn-cs"/>
            </a:rPr>
            <a:t>Peine</a:t>
          </a:r>
          <a:r>
            <a:rPr lang="en-US" sz="600" dirty="0" smtClean="0">
              <a:solidFill>
                <a:sysClr val="windowText" lastClr="000000">
                  <a:hueOff val="0"/>
                  <a:satOff val="0"/>
                  <a:lumOff val="0"/>
                  <a:alphaOff val="0"/>
                </a:sysClr>
              </a:solidFill>
              <a:latin typeface="Century Gothic"/>
              <a:ea typeface="+mn-ea"/>
              <a:cs typeface="+mn-cs"/>
            </a:rPr>
            <a:t> Foundation Charitable Foundation (Manhattan Fund) and the above.</a:t>
          </a:r>
        </a:p>
      </dgm:t>
    </dgm:pt>
    <dgm:pt modelId="{AE7618EC-6412-4CA8-98C8-4B02D330A77A}" type="sibTrans" cxnId="{12653269-10B2-45C2-BD1E-D6441AFA2FE4}">
      <dgm:prSet/>
      <dgm:spPr/>
      <dgm:t>
        <a:bodyPr/>
        <a:lstStyle/>
        <a:p>
          <a:endParaRPr lang="en-US"/>
        </a:p>
      </dgm:t>
    </dgm:pt>
    <dgm:pt modelId="{9AAFC52E-276C-4869-AF97-F916DA0CB059}" type="parTrans" cxnId="{12653269-10B2-45C2-BD1E-D6441AFA2FE4}">
      <dgm:prSet/>
      <dgm:spPr/>
      <dgm:t>
        <a:bodyPr/>
        <a:lstStyle/>
        <a:p>
          <a:endParaRPr lang="en-US"/>
        </a:p>
      </dgm:t>
    </dgm:pt>
    <dgm:pt modelId="{EAF47B46-94AD-4084-84C7-B5548DBF3EBF}">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*Coordinated by RCSSC in cooperation with the Center for Community Support &amp; Research, Wichita State University.</a:t>
          </a:r>
          <a:endParaRPr lang="en-US" sz="800" dirty="0" smtClean="0">
            <a:solidFill>
              <a:sysClr val="windowText" lastClr="000000">
                <a:hueOff val="0"/>
                <a:satOff val="0"/>
                <a:lumOff val="0"/>
                <a:alphaOff val="0"/>
              </a:sysClr>
            </a:solidFill>
            <a:latin typeface="Century Gothic"/>
            <a:ea typeface="+mn-ea"/>
            <a:cs typeface="+mn-cs"/>
          </a:endParaRPr>
        </a:p>
      </dgm:t>
    </dgm:pt>
    <dgm:pt modelId="{E0ABE84F-CB01-4A8C-908E-249060630864}" type="sibTrans" cxnId="{3900E67B-EC5A-4B68-9E53-0496E0E51E28}">
      <dgm:prSet/>
      <dgm:spPr/>
      <dgm:t>
        <a:bodyPr/>
        <a:lstStyle/>
        <a:p>
          <a:endParaRPr lang="en-US"/>
        </a:p>
      </dgm:t>
    </dgm:pt>
    <dgm:pt modelId="{84749DB4-9008-4246-BD90-B68817B7676F}" type="parTrans" cxnId="{3900E67B-EC5A-4B68-9E53-0496E0E51E28}">
      <dgm:prSet/>
      <dgm:spPr/>
      <dgm:t>
        <a:bodyPr/>
        <a:lstStyle/>
        <a:p>
          <a:endParaRPr lang="en-US"/>
        </a:p>
      </dgm:t>
    </dgm:pt>
    <dgm:pt modelId="{511F940B-2D48-49D0-9E09-792A18924C71}">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United Way of Riley County**</a:t>
          </a:r>
        </a:p>
        <a:p>
          <a:r>
            <a:rPr lang="en-US" sz="1000" dirty="0" smtClean="0">
              <a:solidFill>
                <a:sysClr val="windowText" lastClr="000000">
                  <a:hueOff val="0"/>
                  <a:satOff val="0"/>
                  <a:lumOff val="0"/>
                  <a:alphaOff val="0"/>
                </a:sysClr>
              </a:solidFill>
              <a:latin typeface="Century Gothic"/>
              <a:ea typeface="+mn-ea"/>
              <a:cs typeface="+mn-cs"/>
            </a:rPr>
            <a:t>And more than 50 community partners</a:t>
          </a:r>
        </a:p>
      </dgm:t>
    </dgm:pt>
    <dgm:pt modelId="{E9073DC6-FDA8-4363-8AE1-E11C19BBC7ED}" type="sibTrans" cxnId="{7FB48390-5063-48D3-88DF-F1DB67BCC3F4}">
      <dgm:prSet/>
      <dgm:spPr/>
      <dgm:t>
        <a:bodyPr/>
        <a:lstStyle/>
        <a:p>
          <a:endParaRPr lang="en-US"/>
        </a:p>
      </dgm:t>
    </dgm:pt>
    <dgm:pt modelId="{51B7C955-1A5E-4041-9FF3-DE4A4DA66BCA}" type="parTrans" cxnId="{7FB48390-5063-48D3-88DF-F1DB67BCC3F4}">
      <dgm:prSet/>
      <dgm:spPr/>
      <dgm:t>
        <a:bodyPr/>
        <a:lstStyle/>
        <a:p>
          <a:endParaRPr lang="en-US"/>
        </a:p>
      </dgm:t>
    </dgm:pt>
    <dgm:pt modelId="{11FF40C8-AAC1-44FF-B6AD-85C03D6B7BDA}">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Council on Aging**</a:t>
          </a:r>
          <a:endParaRPr lang="en-US" sz="1000" dirty="0">
            <a:solidFill>
              <a:sysClr val="windowText" lastClr="000000">
                <a:hueOff val="0"/>
                <a:satOff val="0"/>
                <a:lumOff val="0"/>
                <a:alphaOff val="0"/>
              </a:sysClr>
            </a:solidFill>
            <a:latin typeface="Century Gothic"/>
            <a:ea typeface="+mn-ea"/>
            <a:cs typeface="+mn-cs"/>
          </a:endParaRPr>
        </a:p>
      </dgm:t>
    </dgm:pt>
    <dgm:pt modelId="{8F893FEA-B255-4105-BFFA-322CE228E460}" type="sibTrans" cxnId="{17C4EC25-0682-4654-858C-D1183203C849}">
      <dgm:prSet/>
      <dgm:spPr/>
      <dgm:t>
        <a:bodyPr/>
        <a:lstStyle/>
        <a:p>
          <a:endParaRPr lang="en-US"/>
        </a:p>
      </dgm:t>
    </dgm:pt>
    <dgm:pt modelId="{2A59C0F5-7DF1-4CE3-B9B6-96E411BCCA31}" type="parTrans" cxnId="{17C4EC25-0682-4654-858C-D1183203C849}">
      <dgm:prSet/>
      <dgm:spPr/>
      <dgm:t>
        <a:bodyPr/>
        <a:lstStyle/>
        <a:p>
          <a:endParaRPr lang="en-US"/>
        </a:p>
      </dgm:t>
    </dgm:pt>
    <dgm:pt modelId="{929DDBEC-D2F6-46E1-AFFE-C6A43A7960F6}">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Mercy Regional Health Center**</a:t>
          </a:r>
          <a:endParaRPr lang="en-US" sz="1000" dirty="0">
            <a:solidFill>
              <a:sysClr val="windowText" lastClr="000000">
                <a:hueOff val="0"/>
                <a:satOff val="0"/>
                <a:lumOff val="0"/>
                <a:alphaOff val="0"/>
              </a:sysClr>
            </a:solidFill>
            <a:latin typeface="Century Gothic"/>
            <a:ea typeface="+mn-ea"/>
            <a:cs typeface="+mn-cs"/>
          </a:endParaRPr>
        </a:p>
      </dgm:t>
    </dgm:pt>
    <dgm:pt modelId="{A9175E70-8F8D-419F-9852-43733BF3D65A}" type="sibTrans" cxnId="{214784CD-4030-47B9-8E67-2ED9E503CA68}">
      <dgm:prSet/>
      <dgm:spPr/>
      <dgm:t>
        <a:bodyPr/>
        <a:lstStyle/>
        <a:p>
          <a:endParaRPr lang="en-US"/>
        </a:p>
      </dgm:t>
    </dgm:pt>
    <dgm:pt modelId="{5021A1E1-49F7-4C41-846E-42891999B7DE}" type="parTrans" cxnId="{214784CD-4030-47B9-8E67-2ED9E503CA68}">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LinFactNeighborX="334" custLinFactNeighborY="4877">
        <dgm:presLayoutVars>
          <dgm:chMax val="0"/>
          <dgm:chPref val="0"/>
          <dgm:bulletEnabled val="1"/>
        </dgm:presLayoutVars>
      </dgm:prSet>
      <dgm:spPr>
        <a:prstGeom prst="rect">
          <a:avLst/>
        </a:prstGeom>
      </dgm:spPr>
      <dgm:t>
        <a:bodyPr/>
        <a:lstStyle/>
        <a:p>
          <a:endParaRPr lang="en-US"/>
        </a:p>
      </dgm:t>
    </dgm:pt>
  </dgm:ptLst>
  <dgm:cxnLst>
    <dgm:cxn modelId="{C6673538-A767-44A3-8911-6F0C39A3A190}" type="presOf" srcId="{929DDBEC-D2F6-46E1-AFFE-C6A43A7960F6}" destId="{2646B17D-AA84-417A-8F7D-3FB7AAE269F0}" srcOrd="0" destOrd="1" presId="urn:microsoft.com/office/officeart/2009/3/layout/IncreasingArrowsProcess"/>
    <dgm:cxn modelId="{214784CD-4030-47B9-8E67-2ED9E503CA68}" srcId="{D5C9F940-6DE8-4B8B-8C23-756C9480E641}" destId="{929DDBEC-D2F6-46E1-AFFE-C6A43A7960F6}" srcOrd="1" destOrd="0" parTransId="{5021A1E1-49F7-4C41-846E-42891999B7DE}" sibTransId="{A9175E70-8F8D-419F-9852-43733BF3D65A}"/>
    <dgm:cxn modelId="{088755AE-36D0-4177-AF5F-2C7648053FE0}" srcId="{7EF1212F-64C2-4D24-B12C-79E8F71E522A}" destId="{6F543F51-1F1A-4E82-A5D4-098069BA6D02}" srcOrd="0" destOrd="0" parTransId="{A1C5F276-E043-412C-8AC9-CC8B20869AA3}" sibTransId="{E212F914-FC20-487B-A7CC-9AF94785060A}"/>
    <dgm:cxn modelId="{A22DC0E4-B1C3-4AB6-905F-EC04FD1FD44C}" type="presOf" srcId="{67A0CEFF-EC17-41A6-A735-39532E24E07D}" destId="{67042967-4F42-4774-AB24-B663ED5CC89F}" srcOrd="0" destOrd="0" presId="urn:microsoft.com/office/officeart/2009/3/layout/IncreasingArrowsProcess"/>
    <dgm:cxn modelId="{3900E67B-EC5A-4B68-9E53-0496E0E51E28}" srcId="{D5C9F940-6DE8-4B8B-8C23-756C9480E641}" destId="{EAF47B46-94AD-4084-84C7-B5548DBF3EBF}" srcOrd="4" destOrd="0" parTransId="{84749DB4-9008-4246-BD90-B68817B7676F}" sibTransId="{E0ABE84F-CB01-4A8C-908E-249060630864}"/>
    <dgm:cxn modelId="{12653269-10B2-45C2-BD1E-D6441AFA2FE4}" srcId="{D5C9F940-6DE8-4B8B-8C23-756C9480E641}" destId="{A2649B68-BEBB-4560-9AE2-CE32565695AE}" srcOrd="5" destOrd="0" parTransId="{9AAFC52E-276C-4869-AF97-F916DA0CB059}" sibTransId="{AE7618EC-6412-4CA8-98C8-4B02D330A77A}"/>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F21018C0-19E4-4CDF-BAAF-FF09C8933286}" type="presOf" srcId="{94BA59FE-39F2-4343-8CD7-CCF53B39A180}" destId="{2646B17D-AA84-417A-8F7D-3FB7AAE269F0}" srcOrd="0" destOrd="0" presId="urn:microsoft.com/office/officeart/2009/3/layout/IncreasingArrowsProcess"/>
    <dgm:cxn modelId="{AE5034AF-48E0-4B82-8520-CB051D3F35BC}" type="presOf" srcId="{11FF40C8-AAC1-44FF-B6AD-85C03D6B7BDA}" destId="{2646B17D-AA84-417A-8F7D-3FB7AAE269F0}" srcOrd="0" destOrd="2" presId="urn:microsoft.com/office/officeart/2009/3/layout/IncreasingArrowsProcess"/>
    <dgm:cxn modelId="{E29D62C4-405A-4C26-BCDA-20A033D338FF}" srcId="{D5C9F940-6DE8-4B8B-8C23-756C9480E641}" destId="{94BA59FE-39F2-4343-8CD7-CCF53B39A180}" srcOrd="0" destOrd="0" parTransId="{A482F069-E864-4E7B-99A3-EC6924FEABA2}" sibTransId="{88ED1A66-8CFA-4DE7-9ECE-CD0634D99575}"/>
    <dgm:cxn modelId="{5A0CC795-A9F9-423A-84EF-21D8A20C8086}" srcId="{55880368-DA22-48B4-B69A-1BB5DE73779E}" destId="{0B850794-DE9E-44B6-A3BA-C602FB4356A5}" srcOrd="0" destOrd="0" parTransId="{38DB4333-EC31-46D2-9929-C5C22CEFB52E}" sibTransId="{AEFB4807-5C79-4149-9DCA-C04F1285BFC0}"/>
    <dgm:cxn modelId="{0420C497-9A22-4D8E-9885-88F579AEB008}" type="presOf" srcId="{EAF47B46-94AD-4084-84C7-B5548DBF3EBF}" destId="{2646B17D-AA84-417A-8F7D-3FB7AAE269F0}" srcOrd="0" destOrd="4" presId="urn:microsoft.com/office/officeart/2009/3/layout/IncreasingArrowsProcess"/>
    <dgm:cxn modelId="{3FCDCAA1-5E25-4FB1-A7E2-42C59E6B791C}" type="presOf" srcId="{D5C9F940-6DE8-4B8B-8C23-756C9480E641}" destId="{52214B99-8F53-4A0C-A0B8-B375030FA7A3}" srcOrd="0" destOrd="0" presId="urn:microsoft.com/office/officeart/2009/3/layout/IncreasingArrowsProcess"/>
    <dgm:cxn modelId="{B6860F8C-5F74-42EE-AD08-705FE4990E94}"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EF789711-63E9-4CE8-BE98-19B03F2C081C}" type="presOf" srcId="{0B850794-DE9E-44B6-A3BA-C602FB4356A5}" destId="{5559E720-039E-41ED-AA8E-5521AC902E4A}" srcOrd="0" destOrd="0" presId="urn:microsoft.com/office/officeart/2009/3/layout/IncreasingArrowsProcess"/>
    <dgm:cxn modelId="{7FB48390-5063-48D3-88DF-F1DB67BCC3F4}" srcId="{D5C9F940-6DE8-4B8B-8C23-756C9480E641}" destId="{511F940B-2D48-49D0-9E09-792A18924C71}" srcOrd="3" destOrd="0" parTransId="{51B7C955-1A5E-4041-9FF3-DE4A4DA66BCA}" sibTransId="{E9073DC6-FDA8-4363-8AE1-E11C19BBC7ED}"/>
    <dgm:cxn modelId="{9BE3C542-9E2D-415E-A7D0-F5E4CB055333}" type="presOf" srcId="{7EF1212F-64C2-4D24-B12C-79E8F71E522A}" destId="{BE45EA9F-C47A-4834-BB4E-A1922151A596}" srcOrd="0" destOrd="0" presId="urn:microsoft.com/office/officeart/2009/3/layout/IncreasingArrowsProcess"/>
    <dgm:cxn modelId="{17C4EC25-0682-4654-858C-D1183203C849}" srcId="{D5C9F940-6DE8-4B8B-8C23-756C9480E641}" destId="{11FF40C8-AAC1-44FF-B6AD-85C03D6B7BDA}" srcOrd="2" destOrd="0" parTransId="{2A59C0F5-7DF1-4CE3-B9B6-96E411BCCA31}" sibTransId="{8F893FEA-B255-4105-BFFA-322CE228E460}"/>
    <dgm:cxn modelId="{3C53BB01-ADF0-48EA-B2D4-1811FEC86C17}" srcId="{55880368-DA22-48B4-B69A-1BB5DE73779E}" destId="{03BBB77A-CBF9-4176-BE76-59D9781944CA}" srcOrd="1" destOrd="0" parTransId="{03D1BE01-C47E-4833-ADA3-82B2278CE4D1}" sibTransId="{2B496A7C-A281-4631-8A96-8B5669BF1792}"/>
    <dgm:cxn modelId="{23B81872-35A7-4040-9BC1-ADDBE0F2F093}" type="presOf" srcId="{A2649B68-BEBB-4560-9AE2-CE32565695AE}" destId="{2646B17D-AA84-417A-8F7D-3FB7AAE269F0}" srcOrd="0" destOrd="5" presId="urn:microsoft.com/office/officeart/2009/3/layout/IncreasingArrowsProcess"/>
    <dgm:cxn modelId="{9F9A2279-FC9F-4297-AFCF-298A6C60462D}" type="presOf" srcId="{03BBB77A-CBF9-4176-BE76-59D9781944CA}" destId="{5559E720-039E-41ED-AA8E-5521AC902E4A}" srcOrd="0" destOrd="1" presId="urn:microsoft.com/office/officeart/2009/3/layout/IncreasingArrowsProcess"/>
    <dgm:cxn modelId="{A9E96CC3-1049-4DD5-B315-60E6DB8BB20E}" type="presOf" srcId="{511F940B-2D48-49D0-9E09-792A18924C71}" destId="{2646B17D-AA84-417A-8F7D-3FB7AAE269F0}" srcOrd="0" destOrd="3" presId="urn:microsoft.com/office/officeart/2009/3/layout/IncreasingArrowsProcess"/>
    <dgm:cxn modelId="{F0B558EB-1C1B-4355-864B-DE8942F2AD05}" type="presOf" srcId="{6F543F51-1F1A-4E82-A5D4-098069BA6D02}" destId="{7F7AD7D1-BEED-41C2-946B-93B229B8CCFE}" srcOrd="0" destOrd="0" presId="urn:microsoft.com/office/officeart/2009/3/layout/IncreasingArrowsProcess"/>
    <dgm:cxn modelId="{367ACA93-EA4B-4DC0-8B58-1050514DC639}" type="presParOf" srcId="{67042967-4F42-4774-AB24-B663ED5CC89F}" destId="{52214B99-8F53-4A0C-A0B8-B375030FA7A3}" srcOrd="0" destOrd="0" presId="urn:microsoft.com/office/officeart/2009/3/layout/IncreasingArrowsProcess"/>
    <dgm:cxn modelId="{74138727-8E98-4F0F-B812-3A094F0FF56E}" type="presParOf" srcId="{67042967-4F42-4774-AB24-B663ED5CC89F}" destId="{2646B17D-AA84-417A-8F7D-3FB7AAE269F0}" srcOrd="1" destOrd="0" presId="urn:microsoft.com/office/officeart/2009/3/layout/IncreasingArrowsProcess"/>
    <dgm:cxn modelId="{31F96E2B-6D06-49B8-B462-78AE0D19544D}" type="presParOf" srcId="{67042967-4F42-4774-AB24-B663ED5CC89F}" destId="{BE45EA9F-C47A-4834-BB4E-A1922151A596}" srcOrd="2" destOrd="0" presId="urn:microsoft.com/office/officeart/2009/3/layout/IncreasingArrowsProcess"/>
    <dgm:cxn modelId="{0C5536D4-71BF-40BB-A7E5-734D8F8CB16E}" type="presParOf" srcId="{67042967-4F42-4774-AB24-B663ED5CC89F}" destId="{7F7AD7D1-BEED-41C2-946B-93B229B8CCFE}" srcOrd="3" destOrd="0" presId="urn:microsoft.com/office/officeart/2009/3/layout/IncreasingArrowsProcess"/>
    <dgm:cxn modelId="{6BC2A5D4-859A-4E91-AAAA-9AB4C1EAC80A}" type="presParOf" srcId="{67042967-4F42-4774-AB24-B663ED5CC89F}" destId="{410FBE2D-4D69-4664-8ECB-EE7FA318CD40}" srcOrd="4" destOrd="0" presId="urn:microsoft.com/office/officeart/2009/3/layout/IncreasingArrowsProcess"/>
    <dgm:cxn modelId="{DC02E281-4B9E-4169-852A-4DEFEF701DD1}"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14B99-8F53-4A0C-A0B8-B375030FA7A3}">
      <dsp:nvSpPr>
        <dsp:cNvPr id="0" name=""/>
        <dsp:cNvSpPr/>
      </dsp:nvSpPr>
      <dsp:spPr>
        <a:xfrm>
          <a:off x="0" y="722452"/>
          <a:ext cx="8481301" cy="1235200"/>
        </a:xfrm>
        <a:prstGeom prst="rightArrow">
          <a:avLst>
            <a:gd name="adj1" fmla="val 50000"/>
            <a:gd name="adj2" fmla="val 50000"/>
          </a:avLst>
        </a:prstGeo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96088" numCol="1" spcCol="1270" anchor="ctr" anchorCtr="0">
          <a:noAutofit/>
        </a:bodyPr>
        <a:lstStyle/>
        <a:p>
          <a:pPr lvl="0" algn="l" defTabSz="711200">
            <a:lnSpc>
              <a:spcPct val="90000"/>
            </a:lnSpc>
            <a:spcBef>
              <a:spcPct val="0"/>
            </a:spcBef>
            <a:spcAft>
              <a:spcPct val="35000"/>
            </a:spcAft>
          </a:pPr>
          <a:r>
            <a:rPr lang="en-US" sz="1600" b="1" kern="1200" dirty="0" smtClean="0">
              <a:solidFill>
                <a:sysClr val="window" lastClr="FFFFFF"/>
              </a:solidFill>
              <a:latin typeface="Century Gothic"/>
              <a:ea typeface="+mn-ea"/>
              <a:cs typeface="+mn-cs"/>
            </a:rPr>
            <a:t>Comprehensive Community Needs Assessment</a:t>
          </a:r>
          <a:endParaRPr lang="en-US" sz="1600" b="1" kern="1200" dirty="0">
            <a:solidFill>
              <a:sysClr val="window" lastClr="FFFFFF"/>
            </a:solidFill>
            <a:latin typeface="Century Gothic"/>
            <a:ea typeface="+mn-ea"/>
            <a:cs typeface="+mn-cs"/>
          </a:endParaRPr>
        </a:p>
      </dsp:txBody>
      <dsp:txXfrm>
        <a:off x="0" y="1031252"/>
        <a:ext cx="8172501" cy="617600"/>
      </dsp:txXfrm>
    </dsp:sp>
    <dsp:sp modelId="{2646B17D-AA84-417A-8F7D-3FB7AAE269F0}">
      <dsp:nvSpPr>
        <dsp:cNvPr id="0" name=""/>
        <dsp:cNvSpPr/>
      </dsp:nvSpPr>
      <dsp:spPr>
        <a:xfrm>
          <a:off x="0" y="1636853"/>
          <a:ext cx="2612240" cy="2379451"/>
        </a:xfrm>
        <a:prstGeom prst="rect">
          <a:avLst/>
        </a:prstGeo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sp:spPr>
      <dsp:style>
        <a:lnRef idx="1">
          <a:scrgbClr r="0" g="0" b="0"/>
        </a:lnRef>
        <a:fillRef idx="1">
          <a:scrgbClr r="0" g="0" b="0"/>
        </a:fillRef>
        <a:effectRef idx="3">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endParaRPr lang="en-US" sz="1000" kern="1200" dirty="0" smtClean="0">
            <a:solidFill>
              <a:sysClr val="windowText" lastClr="000000">
                <a:hueOff val="0"/>
                <a:satOff val="0"/>
                <a:lumOff val="0"/>
                <a:alphaOff val="0"/>
              </a:sysClr>
            </a:solidFill>
            <a:latin typeface="Century Gothic"/>
            <a:ea typeface="+mn-ea"/>
            <a:cs typeface="+mn-cs"/>
          </a:endParaRPr>
        </a:p>
        <a:p>
          <a:pPr lvl="0" algn="l" defTabSz="4445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entury Gothic"/>
              <a:ea typeface="+mn-ea"/>
              <a:cs typeface="+mn-cs"/>
            </a:rPr>
            <a:t>Community Survey – over 1,000 respondents</a:t>
          </a:r>
        </a:p>
        <a:p>
          <a:pPr lvl="0" algn="l" defTabSz="444500">
            <a:lnSpc>
              <a:spcPct val="90000"/>
            </a:lnSpc>
            <a:spcBef>
              <a:spcPct val="0"/>
            </a:spcBef>
            <a:spcAft>
              <a:spcPct val="35000"/>
            </a:spcAft>
          </a:pPr>
          <a:endParaRPr lang="en-US" sz="1400" kern="1200" dirty="0" smtClean="0">
            <a:solidFill>
              <a:sysClr val="windowText" lastClr="000000">
                <a:hueOff val="0"/>
                <a:satOff val="0"/>
                <a:lumOff val="0"/>
                <a:alphaOff val="0"/>
              </a:sysClr>
            </a:solidFill>
            <a:latin typeface="Century Gothic"/>
            <a:ea typeface="+mn-ea"/>
            <a:cs typeface="+mn-cs"/>
          </a:endParaRPr>
        </a:p>
        <a:p>
          <a:pPr lvl="0" algn="l" defTabSz="4445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entury Gothic"/>
              <a:ea typeface="+mn-ea"/>
              <a:cs typeface="+mn-cs"/>
            </a:rPr>
            <a:t>Stakeholder Interviews</a:t>
          </a:r>
        </a:p>
        <a:p>
          <a:pPr lvl="0" algn="l" defTabSz="444500">
            <a:lnSpc>
              <a:spcPct val="90000"/>
            </a:lnSpc>
            <a:spcBef>
              <a:spcPct val="0"/>
            </a:spcBef>
            <a:spcAft>
              <a:spcPct val="35000"/>
            </a:spcAft>
          </a:pPr>
          <a:endParaRPr lang="en-US" sz="1400" kern="1200" dirty="0" smtClean="0">
            <a:solidFill>
              <a:sysClr val="windowText" lastClr="000000">
                <a:hueOff val="0"/>
                <a:satOff val="0"/>
                <a:lumOff val="0"/>
                <a:alphaOff val="0"/>
              </a:sysClr>
            </a:solidFill>
            <a:latin typeface="Century Gothic"/>
            <a:ea typeface="+mn-ea"/>
            <a:cs typeface="+mn-cs"/>
          </a:endParaRPr>
        </a:p>
        <a:p>
          <a:pPr lvl="0" algn="l" defTabSz="4445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entury Gothic"/>
              <a:ea typeface="+mn-ea"/>
              <a:cs typeface="+mn-cs"/>
            </a:rPr>
            <a:t>Focus Groups</a:t>
          </a:r>
        </a:p>
        <a:p>
          <a:pPr lvl="0" algn="l" defTabSz="444500">
            <a:lnSpc>
              <a:spcPct val="90000"/>
            </a:lnSpc>
            <a:spcBef>
              <a:spcPct val="0"/>
            </a:spcBef>
            <a:spcAft>
              <a:spcPct val="35000"/>
            </a:spcAft>
          </a:pPr>
          <a:endParaRPr lang="en-US" sz="1400" kern="1200" dirty="0" smtClean="0">
            <a:solidFill>
              <a:sysClr val="windowText" lastClr="000000">
                <a:hueOff val="0"/>
                <a:satOff val="0"/>
                <a:lumOff val="0"/>
                <a:alphaOff val="0"/>
              </a:sysClr>
            </a:solidFill>
            <a:latin typeface="Century Gothic"/>
            <a:ea typeface="+mn-ea"/>
            <a:cs typeface="+mn-cs"/>
          </a:endParaRPr>
        </a:p>
        <a:p>
          <a:pPr lvl="0" algn="l" defTabSz="4445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entury Gothic"/>
              <a:ea typeface="+mn-ea"/>
              <a:cs typeface="+mn-cs"/>
            </a:rPr>
            <a:t>Data Review</a:t>
          </a:r>
          <a:endParaRPr lang="en-US" sz="1400" kern="1200" dirty="0">
            <a:solidFill>
              <a:sysClr val="windowText" lastClr="000000">
                <a:hueOff val="0"/>
                <a:satOff val="0"/>
                <a:lumOff val="0"/>
                <a:alphaOff val="0"/>
              </a:sysClr>
            </a:solidFill>
            <a:latin typeface="Century Gothic"/>
            <a:ea typeface="+mn-ea"/>
            <a:cs typeface="+mn-cs"/>
          </a:endParaRPr>
        </a:p>
      </dsp:txBody>
      <dsp:txXfrm>
        <a:off x="0" y="1636853"/>
        <a:ext cx="2612240" cy="2379451"/>
      </dsp:txXfrm>
    </dsp:sp>
    <dsp:sp modelId="{BE45EA9F-C47A-4834-BB4E-A1922151A596}">
      <dsp:nvSpPr>
        <dsp:cNvPr id="0" name=""/>
        <dsp:cNvSpPr/>
      </dsp:nvSpPr>
      <dsp:spPr>
        <a:xfrm>
          <a:off x="2636836" y="1225059"/>
          <a:ext cx="5869060" cy="1235200"/>
        </a:xfrm>
        <a:prstGeom prst="rightArrow">
          <a:avLst>
            <a:gd name="adj1" fmla="val 50000"/>
            <a:gd name="adj2" fmla="val 50000"/>
          </a:avLst>
        </a:prstGeo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96088" numCol="1" spcCol="1270" anchor="ctr" anchorCtr="0">
          <a:noAutofit/>
        </a:bodyPr>
        <a:lstStyle/>
        <a:p>
          <a:pPr lvl="0" algn="l" defTabSz="711200">
            <a:lnSpc>
              <a:spcPct val="90000"/>
            </a:lnSpc>
            <a:spcBef>
              <a:spcPct val="0"/>
            </a:spcBef>
            <a:spcAft>
              <a:spcPct val="35000"/>
            </a:spcAft>
          </a:pPr>
          <a:r>
            <a:rPr lang="en-US" sz="1600" b="1" kern="1200" dirty="0" smtClean="0">
              <a:solidFill>
                <a:sysClr val="window" lastClr="FFFFFF"/>
              </a:solidFill>
              <a:latin typeface="Century Gothic"/>
              <a:ea typeface="+mn-ea"/>
              <a:cs typeface="+mn-cs"/>
            </a:rPr>
            <a:t>Local Public Health Systems Performance</a:t>
          </a:r>
          <a:endParaRPr lang="en-US" sz="1600" b="1" kern="1200" dirty="0">
            <a:solidFill>
              <a:sysClr val="window" lastClr="FFFFFF"/>
            </a:solidFill>
            <a:latin typeface="Century Gothic"/>
            <a:ea typeface="+mn-ea"/>
            <a:cs typeface="+mn-cs"/>
          </a:endParaRPr>
        </a:p>
      </dsp:txBody>
      <dsp:txXfrm>
        <a:off x="2636836" y="1533859"/>
        <a:ext cx="5560260" cy="617600"/>
      </dsp:txXfrm>
    </dsp:sp>
    <dsp:sp modelId="{7F7AD7D1-BEED-41C2-946B-93B229B8CCFE}">
      <dsp:nvSpPr>
        <dsp:cNvPr id="0" name=""/>
        <dsp:cNvSpPr/>
      </dsp:nvSpPr>
      <dsp:spPr>
        <a:xfrm>
          <a:off x="2645561" y="2174900"/>
          <a:ext cx="2612240" cy="1849047"/>
        </a:xfrm>
        <a:prstGeom prst="rect">
          <a:avLst/>
        </a:prstGeo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sp:spPr>
      <dsp:style>
        <a:lnRef idx="1">
          <a:scrgbClr r="0" g="0" b="0"/>
        </a:lnRef>
        <a:fillRef idx="1">
          <a:scrgbClr r="0" g="0" b="0"/>
        </a:fillRef>
        <a:effectRef idx="3">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entury Gothic"/>
              <a:ea typeface="+mn-ea"/>
              <a:cs typeface="+mn-cs"/>
            </a:rPr>
            <a:t>Review of the Public Health System by Subject Matter Experts and Community Stakeholders</a:t>
          </a:r>
          <a:endParaRPr lang="en-US" sz="1000" kern="1200" dirty="0">
            <a:solidFill>
              <a:sysClr val="windowText" lastClr="000000">
                <a:hueOff val="0"/>
                <a:satOff val="0"/>
                <a:lumOff val="0"/>
                <a:alphaOff val="0"/>
              </a:sysClr>
            </a:solidFill>
            <a:latin typeface="Century Gothic"/>
            <a:ea typeface="+mn-ea"/>
            <a:cs typeface="+mn-cs"/>
          </a:endParaRPr>
        </a:p>
      </dsp:txBody>
      <dsp:txXfrm>
        <a:off x="2645561" y="2174900"/>
        <a:ext cx="2612240" cy="1849047"/>
      </dsp:txXfrm>
    </dsp:sp>
    <dsp:sp modelId="{410FBE2D-4D69-4664-8ECB-EE7FA318CD40}">
      <dsp:nvSpPr>
        <dsp:cNvPr id="0" name=""/>
        <dsp:cNvSpPr/>
      </dsp:nvSpPr>
      <dsp:spPr>
        <a:xfrm>
          <a:off x="5257805" y="1789253"/>
          <a:ext cx="3256819" cy="1235200"/>
        </a:xfrm>
        <a:prstGeom prst="rightArrow">
          <a:avLst>
            <a:gd name="adj1" fmla="val 50000"/>
            <a:gd name="adj2" fmla="val 50000"/>
          </a:avLst>
        </a:prstGeo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96088"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CF1D"/>
              </a:solidFill>
              <a:latin typeface="Century Gothic"/>
              <a:ea typeface="+mn-ea"/>
              <a:cs typeface="+mn-cs"/>
            </a:rPr>
            <a:t>Community Health Improvement Plan</a:t>
          </a:r>
          <a:endParaRPr lang="en-US" sz="1600" b="1" kern="1200" dirty="0">
            <a:solidFill>
              <a:srgbClr val="FFCF1D"/>
            </a:solidFill>
            <a:latin typeface="Century Gothic"/>
            <a:ea typeface="+mn-ea"/>
            <a:cs typeface="+mn-cs"/>
          </a:endParaRPr>
        </a:p>
      </dsp:txBody>
      <dsp:txXfrm>
        <a:off x="5257805" y="2098053"/>
        <a:ext cx="2948019" cy="617600"/>
      </dsp:txXfrm>
    </dsp:sp>
    <dsp:sp modelId="{5559E720-039E-41ED-AA8E-5521AC902E4A}">
      <dsp:nvSpPr>
        <dsp:cNvPr id="0" name=""/>
        <dsp:cNvSpPr/>
      </dsp:nvSpPr>
      <dsp:spPr>
        <a:xfrm>
          <a:off x="5257802" y="2740304"/>
          <a:ext cx="2612240" cy="1283636"/>
        </a:xfrm>
        <a:prstGeom prst="rect">
          <a:avLst/>
        </a:prstGeo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sp:spPr>
      <dsp:style>
        <a:lnRef idx="1">
          <a:scrgbClr r="0" g="0" b="0"/>
        </a:lnRef>
        <a:fillRef idx="1">
          <a:scrgbClr r="0" g="0" b="0"/>
        </a:fillRef>
        <a:effectRef idx="3">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entury Gothic"/>
              <a:ea typeface="+mn-ea"/>
              <a:cs typeface="+mn-cs"/>
            </a:rPr>
            <a:t>Determining top health priorities to address and improve through coordinated efforts in the next 3-5 years.</a:t>
          </a:r>
          <a:endParaRPr lang="en-US" sz="1000" kern="1200" dirty="0">
            <a:solidFill>
              <a:sysClr val="windowText" lastClr="000000">
                <a:hueOff val="0"/>
                <a:satOff val="0"/>
                <a:lumOff val="0"/>
                <a:alphaOff val="0"/>
              </a:sysClr>
            </a:solidFill>
            <a:latin typeface="Century Gothic"/>
            <a:ea typeface="+mn-ea"/>
            <a:cs typeface="+mn-cs"/>
          </a:endParaRPr>
        </a:p>
        <a:p>
          <a:pPr lvl="0" algn="l" defTabSz="355600">
            <a:lnSpc>
              <a:spcPct val="90000"/>
            </a:lnSpc>
            <a:spcBef>
              <a:spcPct val="0"/>
            </a:spcBef>
            <a:spcAft>
              <a:spcPct val="35000"/>
            </a:spcAft>
          </a:pPr>
          <a:endParaRPr lang="en-US" sz="800" kern="1200" dirty="0">
            <a:solidFill>
              <a:sysClr val="windowText" lastClr="000000">
                <a:hueOff val="0"/>
                <a:satOff val="0"/>
                <a:lumOff val="0"/>
                <a:alphaOff val="0"/>
              </a:sysClr>
            </a:solidFill>
            <a:latin typeface="Century Gothic"/>
            <a:ea typeface="+mn-ea"/>
            <a:cs typeface="+mn-cs"/>
          </a:endParaRPr>
        </a:p>
      </dsp:txBody>
      <dsp:txXfrm>
        <a:off x="5257802" y="2740304"/>
        <a:ext cx="2612240" cy="1283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0.7563</cdr:x>
      <cdr:y>0.96512</cdr:y>
    </cdr:from>
    <cdr:to>
      <cdr:x>1</cdr:x>
      <cdr:y>1</cdr:y>
    </cdr:to>
    <cdr:sp macro="" textlink="">
      <cdr:nvSpPr>
        <cdr:cNvPr id="2" name="TextBox 1"/>
        <cdr:cNvSpPr txBox="1"/>
      </cdr:nvSpPr>
      <cdr:spPr>
        <a:xfrm xmlns:a="http://schemas.openxmlformats.org/drawingml/2006/main">
          <a:off x="6858000" y="6324600"/>
          <a:ext cx="2209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smtClean="0">
              <a:solidFill>
                <a:schemeClr val="bg1">
                  <a:lumMod val="50000"/>
                </a:schemeClr>
              </a:solidFill>
            </a:rPr>
            <a:t>* 2009 – 2013 ACS Census Estimates</a:t>
          </a:r>
          <a:endParaRPr lang="en-US" sz="1100" i="1" dirty="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C6B138-535C-4CE8-B06B-FD23AA6D68E5}" type="datetimeFigureOut">
              <a:rPr lang="en-US" smtClean="0"/>
              <a:t>4/1/2015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094ADA-E855-43F3-A3CF-3B9E2A35F657}" type="slidenum">
              <a:rPr lang="en-US" smtClean="0"/>
              <a:t>‹#›</a:t>
            </a:fld>
            <a:endParaRPr lang="en-US"/>
          </a:p>
        </p:txBody>
      </p:sp>
    </p:spTree>
    <p:extLst>
      <p:ext uri="{BB962C8B-B14F-4D97-AF65-F5344CB8AC3E}">
        <p14:creationId xmlns:p14="http://schemas.microsoft.com/office/powerpoint/2010/main" val="177012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47E72A-D913-4DC2-9E0A-E520CE8FCC86}" type="datetimeFigureOut">
              <a:rPr lang="en-US" smtClean="0"/>
              <a:pPr/>
              <a:t>4/1/2015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73853291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56273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36606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3879168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421090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person – about $12,000</a:t>
            </a:r>
          </a:p>
          <a:p>
            <a:r>
              <a:rPr lang="en-US" dirty="0" smtClean="0"/>
              <a:t>2 people – about $16,000</a:t>
            </a:r>
          </a:p>
          <a:p>
            <a:r>
              <a:rPr lang="en-US" dirty="0" smtClean="0"/>
              <a:t>Family of 4 with 2 adults and 2 children &lt; 18 – about</a:t>
            </a:r>
            <a:r>
              <a:rPr lang="en-US" baseline="0" dirty="0" smtClean="0"/>
              <a:t> $24,000</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83883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23002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204881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56</a:t>
            </a:fld>
            <a:endParaRPr lang="en-US"/>
          </a:p>
        </p:txBody>
      </p:sp>
    </p:spTree>
    <p:extLst>
      <p:ext uri="{BB962C8B-B14F-4D97-AF65-F5344CB8AC3E}">
        <p14:creationId xmlns:p14="http://schemas.microsoft.com/office/powerpoint/2010/main" val="420792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57</a:t>
            </a:fld>
            <a:endParaRPr lang="en-US"/>
          </a:p>
        </p:txBody>
      </p:sp>
    </p:spTree>
    <p:extLst>
      <p:ext uri="{BB962C8B-B14F-4D97-AF65-F5344CB8AC3E}">
        <p14:creationId xmlns:p14="http://schemas.microsoft.com/office/powerpoint/2010/main" val="2851014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58</a:t>
            </a:fld>
            <a:endParaRPr lang="en-US"/>
          </a:p>
        </p:txBody>
      </p:sp>
    </p:spTree>
    <p:extLst>
      <p:ext uri="{BB962C8B-B14F-4D97-AF65-F5344CB8AC3E}">
        <p14:creationId xmlns:p14="http://schemas.microsoft.com/office/powerpoint/2010/main" val="224114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pPr eaLnBrk="1" hangingPunct="1"/>
              <a:t>73</a:t>
            </a:fld>
            <a:endParaRPr lang="en-US"/>
          </a:p>
        </p:txBody>
      </p:sp>
    </p:spTree>
    <p:extLst>
      <p:ext uri="{BB962C8B-B14F-4D97-AF65-F5344CB8AC3E}">
        <p14:creationId xmlns:p14="http://schemas.microsoft.com/office/powerpoint/2010/main" val="124633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25778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solidFill>
                  <a:prstClr val="black"/>
                </a:solidFill>
              </a:rPr>
              <a:pPr eaLnBrk="1" hangingPunct="1"/>
              <a:t>74</a:t>
            </a:fld>
            <a:endParaRPr lang="en-US">
              <a:solidFill>
                <a:prstClr val="black"/>
              </a:solidFill>
            </a:endParaRPr>
          </a:p>
        </p:txBody>
      </p:sp>
    </p:spTree>
    <p:extLst>
      <p:ext uri="{BB962C8B-B14F-4D97-AF65-F5344CB8AC3E}">
        <p14:creationId xmlns:p14="http://schemas.microsoft.com/office/powerpoint/2010/main" val="227920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80</a:t>
            </a:fld>
            <a:endParaRPr lang="en-US"/>
          </a:p>
        </p:txBody>
      </p:sp>
    </p:spTree>
    <p:extLst>
      <p:ext uri="{BB962C8B-B14F-4D97-AF65-F5344CB8AC3E}">
        <p14:creationId xmlns:p14="http://schemas.microsoft.com/office/powerpoint/2010/main" val="151492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81</a:t>
            </a:fld>
            <a:endParaRPr lang="en-US"/>
          </a:p>
        </p:txBody>
      </p:sp>
    </p:spTree>
    <p:extLst>
      <p:ext uri="{BB962C8B-B14F-4D97-AF65-F5344CB8AC3E}">
        <p14:creationId xmlns:p14="http://schemas.microsoft.com/office/powerpoint/2010/main" val="101692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82</a:t>
            </a:fld>
            <a:endParaRPr lang="en-US"/>
          </a:p>
        </p:txBody>
      </p:sp>
    </p:spTree>
    <p:extLst>
      <p:ext uri="{BB962C8B-B14F-4D97-AF65-F5344CB8AC3E}">
        <p14:creationId xmlns:p14="http://schemas.microsoft.com/office/powerpoint/2010/main" val="275202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83</a:t>
            </a:fld>
            <a:endParaRPr lang="en-US"/>
          </a:p>
        </p:txBody>
      </p:sp>
    </p:spTree>
    <p:extLst>
      <p:ext uri="{BB962C8B-B14F-4D97-AF65-F5344CB8AC3E}">
        <p14:creationId xmlns:p14="http://schemas.microsoft.com/office/powerpoint/2010/main" val="282467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84</a:t>
            </a:fld>
            <a:endParaRPr lang="en-US"/>
          </a:p>
        </p:txBody>
      </p:sp>
    </p:spTree>
    <p:extLst>
      <p:ext uri="{BB962C8B-B14F-4D97-AF65-F5344CB8AC3E}">
        <p14:creationId xmlns:p14="http://schemas.microsoft.com/office/powerpoint/2010/main" val="287333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85</a:t>
            </a:fld>
            <a:endParaRPr lang="en-US"/>
          </a:p>
        </p:txBody>
      </p:sp>
    </p:spTree>
    <p:extLst>
      <p:ext uri="{BB962C8B-B14F-4D97-AF65-F5344CB8AC3E}">
        <p14:creationId xmlns:p14="http://schemas.microsoft.com/office/powerpoint/2010/main" val="5627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83927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88826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13298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251980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340875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347811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2011-2013</a:t>
            </a:r>
          </a:p>
          <a:p>
            <a:r>
              <a:rPr lang="en-US" dirty="0" smtClean="0"/>
              <a:t>Riley</a:t>
            </a:r>
            <a:r>
              <a:rPr lang="en-US" baseline="0" dirty="0" smtClean="0"/>
              <a:t> Co: 74,893</a:t>
            </a:r>
          </a:p>
          <a:p>
            <a:r>
              <a:rPr lang="en-US" baseline="0" dirty="0" smtClean="0"/>
              <a:t>Manhattan: 55,483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612139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
        <p:nvSpPr>
          <p:cNvPr id="3" name="Rectangle 2"/>
          <p:cNvSpPr/>
          <p:nvPr userDrawn="1"/>
        </p:nvSpPr>
        <p:spPr>
          <a:xfrm>
            <a:off x="-518" y="12954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 y="-19138"/>
            <a:ext cx="9144000" cy="13334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pic>
        <p:nvPicPr>
          <p:cNvPr id="2" name="Picture 1"/>
          <p:cNvPicPr>
            <a:picLocks noChangeAspect="1"/>
          </p:cNvPicPr>
          <p:nvPr userDrawn="1"/>
        </p:nvPicPr>
        <p:blipFill rotWithShape="1">
          <a:blip r:embed="rId2"/>
          <a:srcRect b="36363"/>
          <a:stretch/>
        </p:blipFill>
        <p:spPr>
          <a:xfrm>
            <a:off x="-8603" y="0"/>
            <a:ext cx="9152603" cy="1066800"/>
          </a:xfrm>
          <a:prstGeom prst="rect">
            <a:avLst/>
          </a:prstGeom>
        </p:spPr>
      </p:pic>
      <p:sp>
        <p:nvSpPr>
          <p:cNvPr id="3" name="Rectangle 2"/>
          <p:cNvSpPr/>
          <p:nvPr userDrawn="1"/>
        </p:nvSpPr>
        <p:spPr>
          <a:xfrm>
            <a:off x="-9144" y="10668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85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4/1/2015 11:02 AM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09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4/1/2015 11:02 AM</a:t>
            </a:fld>
            <a:endParaRPr lang="en-US"/>
          </a:p>
        </p:txBody>
      </p:sp>
      <p:sp>
        <p:nvSpPr>
          <p:cNvPr id="14" name="Shape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590656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4/1/2015 11:02 AM</a:t>
            </a:fld>
            <a:endParaRPr lang="en-US"/>
          </a:p>
        </p:txBody>
      </p:sp>
      <p:sp>
        <p:nvSpPr>
          <p:cNvPr id="12" name="Shape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19371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4/1/2015 11:02 AM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8613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4/1/2015 11:02 AM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45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4/1/2015 11:02 AM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4/1/2015 11:02 AM</a:t>
            </a:fld>
            <a:endParaRPr lang="en-US"/>
          </a:p>
        </p:txBody>
      </p:sp>
      <p:sp>
        <p:nvSpPr>
          <p:cNvPr id="3" name="Shape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413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4/1/2015 11:02 AM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47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p:cNvSpPr/>
          <p:nvPr/>
        </p:nvSpPr>
        <p:spPr>
          <a:xfrm>
            <a:off x="8148918" y="268288"/>
            <a:ext cx="718073" cy="653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239428"/>
            <a:ext cx="7388352" cy="682287"/>
          </a:xfrm>
        </p:spPr>
        <p:txBody>
          <a:bodyPr/>
          <a:lstStyle>
            <a:lvl1pPr>
              <a:defRPr>
                <a:solidFill>
                  <a:srgbClr val="143F6A"/>
                </a:solidFill>
              </a:defRPr>
            </a:lvl1pPr>
          </a:lstStyle>
          <a:p>
            <a:r>
              <a:rPr lang="en-US" dirty="0" smtClean="0"/>
              <a:t>Click to edit Master title style</a:t>
            </a:r>
            <a:endParaRPr dirty="0"/>
          </a:p>
        </p:txBody>
      </p:sp>
      <p:sp>
        <p:nvSpPr>
          <p:cNvPr id="4" name="Content Placeholder 3"/>
          <p:cNvSpPr>
            <a:spLocks noGrp="1"/>
          </p:cNvSpPr>
          <p:nvPr>
            <p:ph sz="half" idx="2"/>
          </p:nvPr>
        </p:nvSpPr>
        <p:spPr>
          <a:xfrm>
            <a:off x="457199" y="1068019"/>
            <a:ext cx="8409791" cy="505814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a:xfrm>
            <a:off x="1357997" y="6173109"/>
            <a:ext cx="319990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256494" y="361016"/>
            <a:ext cx="506506" cy="365125"/>
          </a:xfrm>
          <a:prstGeom prst="rect">
            <a:avLst/>
          </a:prstGeom>
        </p:spPr>
        <p:txBody>
          <a:bodyPr/>
          <a:lstStyle/>
          <a:p>
            <a:fld id="{2BA96432-FC00-474E-991D-B2DBB399DFF3}" type="slidenum">
              <a:rPr lang="en-US" smtClean="0"/>
              <a:t>‹#›</a:t>
            </a:fld>
            <a:endParaRPr lang="en-US"/>
          </a:p>
        </p:txBody>
      </p:sp>
      <p:sp>
        <p:nvSpPr>
          <p:cNvPr id="13" name="Footer Placeholder 4"/>
          <p:cNvSpPr txBox="1">
            <a:spLocks/>
          </p:cNvSpPr>
          <p:nvPr userDrawn="1"/>
        </p:nvSpPr>
        <p:spPr>
          <a:xfrm>
            <a:off x="4231190" y="6326571"/>
            <a:ext cx="3262083" cy="365125"/>
          </a:xfrm>
          <a:prstGeom prst="rect">
            <a:avLst/>
          </a:prstGeom>
          <a:ln>
            <a:solidFill>
              <a:srgbClr val="FFFFFF"/>
            </a:solidFill>
          </a:ln>
        </p:spPr>
        <p:txBody>
          <a:bodyPr vert="horz" lIns="91440" tIns="45720" rIns="91440" bIns="45720" rtlCol="0" anchor="ctr"/>
          <a:lstStyle>
            <a:defPPr>
              <a:defRPr lang="en-US"/>
            </a:defPPr>
            <a:lvl1pPr marL="0" algn="l" defTabSz="914400" rtl="0" eaLnBrk="1" latinLnBrk="0" hangingPunct="1">
              <a:defRPr sz="1100" b="0" i="1"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Healthy people in a healthy community</a:t>
            </a:r>
            <a:endParaRPr lang="en-US" dirty="0"/>
          </a:p>
        </p:txBody>
      </p:sp>
    </p:spTree>
    <p:extLst>
      <p:ext uri="{BB962C8B-B14F-4D97-AF65-F5344CB8AC3E}">
        <p14:creationId xmlns:p14="http://schemas.microsoft.com/office/powerpoint/2010/main" val="780704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4/1/2015 11:02 AM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4/1/2015 11:02 AM</a:t>
            </a:fld>
            <a:endParaRPr lang="en-US"/>
          </a:p>
        </p:txBody>
      </p:sp>
      <p:sp>
        <p:nvSpPr>
          <p:cNvPr id="14" name="Shap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4/1/2015 11:02 AM</a:t>
            </a:fld>
            <a:endParaRPr lang="en-US"/>
          </a:p>
        </p:txBody>
      </p:sp>
      <p:sp>
        <p:nvSpPr>
          <p:cNvPr id="12" name="Shape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4/1/2015 11:02 AM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4/1/2015 11:02 AM</a:t>
            </a:fld>
            <a:endParaRPr lang="en-US"/>
          </a:p>
        </p:txBody>
      </p:sp>
      <p:sp>
        <p:nvSpPr>
          <p:cNvPr id="4" name="Shape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4/1/2015 11:02 AM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94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4/1/2015 11:02 AM</a:t>
            </a:fld>
            <a:endParaRPr lang="en-US"/>
          </a:p>
        </p:txBody>
      </p:sp>
      <p:sp>
        <p:nvSpPr>
          <p:cNvPr id="3" name="Shape 2"/>
          <p:cNvSpPr>
            <a:spLocks noGrp="1"/>
          </p:cNvSpPr>
          <p:nvPr>
            <p:ph type="ftr" sz="quarter" idx="11"/>
          </p:nvPr>
        </p:nvSpPr>
        <p:spPr/>
        <p:txBody>
          <a:bodyPr/>
          <a:lstStyle/>
          <a:p>
            <a:endParaRPr lang="en-US" dirty="0"/>
          </a:p>
        </p:txBody>
      </p:sp>
      <p:pic>
        <p:nvPicPr>
          <p:cNvPr id="5" name="Picture 4" descr="http://www.viachristi.org/sites/default/files/pictures/Hospitals/manhattan/Mercy-logo-for-F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0827" y="6095806"/>
            <a:ext cx="626745" cy="626745"/>
          </a:xfrm>
          <a:prstGeom prst="rect">
            <a:avLst/>
          </a:prstGeom>
          <a:noFill/>
          <a:ln>
            <a:noFill/>
          </a:ln>
        </p:spPr>
      </p:pic>
      <p:pic>
        <p:nvPicPr>
          <p:cNvPr id="6" name="Picture 5" descr="http://chckansas.coventryhealthcare.com/web/groups/public/@cvty_regional_chcks/documents/graphic/c076389.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5835" y="6248206"/>
            <a:ext cx="964882" cy="427185"/>
          </a:xfrm>
          <a:prstGeom prst="rect">
            <a:avLst/>
          </a:prstGeom>
          <a:noFill/>
          <a:ln>
            <a:noFill/>
          </a:ln>
        </p:spPr>
      </p:pic>
      <p:pic>
        <p:nvPicPr>
          <p:cNvPr id="7" name="Picture 6" descr="http://www.rileycountyks.gov/ImageRepository/Document?documentID=1153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2667" y="6233991"/>
            <a:ext cx="556966" cy="4556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4/1/2015 11:02 AM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10" name="Picture 9" descr="http://www.viachristi.org/sites/default/files/pictures/Hospitals/manhattan/Mercy-logo-for-FB.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3193" y="6223302"/>
            <a:ext cx="626745" cy="626745"/>
          </a:xfrm>
          <a:prstGeom prst="rect">
            <a:avLst/>
          </a:prstGeom>
          <a:noFill/>
          <a:ln>
            <a:noFill/>
          </a:ln>
        </p:spPr>
      </p:pic>
      <p:pic>
        <p:nvPicPr>
          <p:cNvPr id="12" name="Picture 11" descr="http://www.rileycountyks.gov/ImageRepository/Document?documentID=11539"/>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5032" y="6369440"/>
            <a:ext cx="556966" cy="45561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3" r:id="rId7"/>
    <p:sldLayoutId id="2147483701" r:id="rId8"/>
    <p:sldLayoutId id="2147483702" r:id="rId9"/>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130233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5" r:id="rId10"/>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1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1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hyperlink" Target="http://www.rileycountycommunityneedsassessment.org/" TargetMode="Externa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1981200"/>
            <a:ext cx="6477000" cy="3733800"/>
          </a:xfrm>
        </p:spPr>
        <p:txBody>
          <a:bodyPr>
            <a:noAutofit/>
          </a:bodyPr>
          <a:lstStyle/>
          <a:p>
            <a:r>
              <a:rPr lang="en-US" sz="6000" b="1" cap="small" dirty="0" smtClean="0"/>
              <a:t>Riley County Community Health Improvement </a:t>
            </a:r>
            <a:br>
              <a:rPr lang="en-US" sz="6000" b="1" cap="small" dirty="0" smtClean="0"/>
            </a:br>
            <a:r>
              <a:rPr lang="en-US" sz="6000" b="1" cap="small" dirty="0" smtClean="0"/>
              <a:t>Planning Meeting</a:t>
            </a:r>
            <a:endParaRPr lang="en-US" sz="4800" b="1" cap="small" dirty="0"/>
          </a:p>
        </p:txBody>
      </p:sp>
      <p:sp>
        <p:nvSpPr>
          <p:cNvPr id="3" name="Rectangle 2"/>
          <p:cNvSpPr>
            <a:spLocks noGrp="1"/>
          </p:cNvSpPr>
          <p:nvPr>
            <p:ph type="subTitle" idx="1"/>
          </p:nvPr>
        </p:nvSpPr>
        <p:spPr>
          <a:xfrm>
            <a:off x="2438400" y="6050037"/>
            <a:ext cx="6629400" cy="685800"/>
          </a:xfrm>
        </p:spPr>
        <p:txBody>
          <a:bodyPr>
            <a:normAutofit/>
          </a:bodyPr>
          <a:lstStyle/>
          <a:p>
            <a:r>
              <a:rPr lang="en-US" dirty="0" smtClean="0"/>
              <a:t>April 1</a:t>
            </a:r>
            <a:r>
              <a:rPr lang="en-US" dirty="0" smtClean="0"/>
              <a:t>, </a:t>
            </a:r>
            <a:r>
              <a:rPr lang="en-US" dirty="0" smtClean="0"/>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2804" y="2819400"/>
            <a:ext cx="6267796" cy="2910719"/>
          </a:xfrm>
        </p:spPr>
        <p:txBody>
          <a:bodyPr>
            <a:noAutofit/>
          </a:bodyPr>
          <a:lstStyle/>
          <a:p>
            <a:r>
              <a:rPr lang="en-US" sz="5400" cap="small" dirty="0" smtClean="0"/>
              <a:t>Demographic Overview</a:t>
            </a:r>
            <a:br>
              <a:rPr lang="en-US" sz="5400" cap="small" dirty="0" smtClean="0"/>
            </a:br>
            <a:r>
              <a:rPr lang="en-US" sz="5400" cap="small" dirty="0" smtClean="0"/>
              <a:t> </a:t>
            </a:r>
            <a:r>
              <a:rPr lang="en-US" sz="4000" cap="small" dirty="0" smtClean="0"/>
              <a:t>- Population Distribution</a:t>
            </a:r>
            <a:endParaRPr lang="en-US" sz="4000" cap="small" dirty="0"/>
          </a:p>
        </p:txBody>
      </p:sp>
      <p:sp>
        <p:nvSpPr>
          <p:cNvPr id="4" name="Subtitle 3"/>
          <p:cNvSpPr>
            <a:spLocks noGrp="1"/>
          </p:cNvSpPr>
          <p:nvPr>
            <p:ph type="subTitle" idx="1"/>
          </p:nvPr>
        </p:nvSpPr>
        <p:spPr/>
        <p:txBody>
          <a:bodyPr/>
          <a:lstStyle/>
          <a:p>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249683" y="1447800"/>
            <a:ext cx="2596445" cy="1752600"/>
          </a:xfrm>
          <a:prstGeom prst="rect">
            <a:avLst/>
          </a:prstGeom>
        </p:spPr>
      </p:pic>
    </p:spTree>
    <p:extLst>
      <p:ext uri="{BB962C8B-B14F-4D97-AF65-F5344CB8AC3E}">
        <p14:creationId xmlns:p14="http://schemas.microsoft.com/office/powerpoint/2010/main" val="420294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11" y="457200"/>
            <a:ext cx="4899610" cy="5482754"/>
          </a:xfrm>
          <a:prstGeom prst="rect">
            <a:avLst/>
          </a:prstGeom>
        </p:spPr>
      </p:pic>
      <p:sp>
        <p:nvSpPr>
          <p:cNvPr id="5" name="Rectangle 4"/>
          <p:cNvSpPr/>
          <p:nvPr/>
        </p:nvSpPr>
        <p:spPr>
          <a:xfrm>
            <a:off x="3223411" y="381000"/>
            <a:ext cx="1828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97123" y="-339331"/>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451167" y="76200"/>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80999" y="4284452"/>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800601" y="4191000"/>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1752600" y="5867400"/>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3816034" y="5870947"/>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625997594"/>
              </p:ext>
            </p:extLst>
          </p:nvPr>
        </p:nvGraphicFramePr>
        <p:xfrm>
          <a:off x="5052211" y="152400"/>
          <a:ext cx="3982245" cy="655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2582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47853204"/>
              </p:ext>
            </p:extLst>
          </p:nvPr>
        </p:nvGraphicFramePr>
        <p:xfrm>
          <a:off x="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983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02222190"/>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spTree>
    <p:extLst>
      <p:ext uri="{BB962C8B-B14F-4D97-AF65-F5344CB8AC3E}">
        <p14:creationId xmlns:p14="http://schemas.microsoft.com/office/powerpoint/2010/main" val="333737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610920470"/>
              </p:ext>
            </p:extLst>
          </p:nvPr>
        </p:nvGraphicFramePr>
        <p:xfrm>
          <a:off x="-152400" y="76200"/>
          <a:ext cx="9372599"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41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895600"/>
          </a:xfrm>
        </p:spPr>
        <p:txBody>
          <a:bodyPr>
            <a:noAutofit/>
          </a:bodyPr>
          <a:lstStyle/>
          <a:p>
            <a:r>
              <a:rPr lang="en-US" sz="6000" cap="small" dirty="0" smtClean="0"/>
              <a:t>Socioeconomic Overview</a:t>
            </a:r>
            <a:br>
              <a:rPr lang="en-US" sz="6000" cap="small" dirty="0" smtClean="0"/>
            </a:br>
            <a:r>
              <a:rPr lang="en-US" sz="4800" cap="small" dirty="0" smtClean="0"/>
              <a:t>- Income</a:t>
            </a:r>
            <a:br>
              <a:rPr lang="en-US" sz="4800" cap="small" dirty="0" smtClean="0"/>
            </a:br>
            <a:r>
              <a:rPr lang="en-US" sz="4800" cap="small" dirty="0" smtClean="0"/>
              <a:t>- Education</a:t>
            </a:r>
            <a:endParaRPr lang="en-US" sz="4800" cap="small"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400800" y="3733800"/>
            <a:ext cx="2596445" cy="1752600"/>
          </a:xfrm>
          <a:prstGeom prst="rect">
            <a:avLst/>
          </a:prstGeom>
        </p:spPr>
      </p:pic>
    </p:spTree>
    <p:extLst>
      <p:ext uri="{BB962C8B-B14F-4D97-AF65-F5344CB8AC3E}">
        <p14:creationId xmlns:p14="http://schemas.microsoft.com/office/powerpoint/2010/main" val="119808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79474089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648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5631519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93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955806217"/>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908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2011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131807812"/>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44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3352800"/>
            <a:ext cx="6477000" cy="2514600"/>
          </a:xfrm>
        </p:spPr>
        <p:txBody>
          <a:bodyPr>
            <a:noAutofit/>
          </a:bodyPr>
          <a:lstStyle/>
          <a:p>
            <a:r>
              <a:rPr lang="en-US" sz="5400" b="1" cap="small" dirty="0" smtClean="0"/>
              <a:t>Welcome!</a:t>
            </a:r>
            <a:r>
              <a:rPr lang="en-US" sz="5400" cap="small" dirty="0" smtClean="0"/>
              <a:t/>
            </a:r>
            <a:br>
              <a:rPr lang="en-US" sz="5400" cap="small" dirty="0" smtClean="0"/>
            </a:br>
            <a:endParaRPr lang="en-US" sz="54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816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969701840"/>
              </p:ext>
            </p:extLst>
          </p:nvPr>
        </p:nvGraphicFramePr>
        <p:xfrm>
          <a:off x="0" y="76200"/>
          <a:ext cx="91440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043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4038600"/>
          </a:xfrm>
        </p:spPr>
        <p:txBody>
          <a:bodyPr>
            <a:noAutofit/>
          </a:bodyPr>
          <a:lstStyle/>
          <a:p>
            <a:r>
              <a:rPr lang="en-US" sz="6000" cap="small" dirty="0" smtClean="0"/>
              <a:t>Riley County Comprehensive Community Needs Assessment (CCNA)</a:t>
            </a:r>
            <a:endParaRPr lang="en-US" sz="6000" cap="small" dirty="0"/>
          </a:p>
        </p:txBody>
      </p:sp>
      <p:sp>
        <p:nvSpPr>
          <p:cNvPr id="4" name="Subtitle 3"/>
          <p:cNvSpPr>
            <a:spLocks noGrp="1"/>
          </p:cNvSpPr>
          <p:nvPr>
            <p:ph type="subTitle" idx="1"/>
          </p:nvPr>
        </p:nvSpPr>
        <p:spPr/>
        <p:txBody>
          <a:bodyPr>
            <a:normAutofit/>
          </a:bodyPr>
          <a:lstStyle/>
          <a:p>
            <a:r>
              <a:rPr lang="en-US" sz="3600" b="1" dirty="0" smtClean="0"/>
              <a:t>Overview</a:t>
            </a:r>
            <a:endParaRPr lang="en-US" sz="3600" b="1" dirty="0"/>
          </a:p>
        </p:txBody>
      </p:sp>
    </p:spTree>
    <p:extLst>
      <p:ext uri="{BB962C8B-B14F-4D97-AF65-F5344CB8AC3E}">
        <p14:creationId xmlns:p14="http://schemas.microsoft.com/office/powerpoint/2010/main" val="3738990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828800"/>
            <a:ext cx="6477000" cy="1143000"/>
          </a:xfrm>
        </p:spPr>
        <p:txBody>
          <a:bodyPr>
            <a:noAutofit/>
          </a:bodyPr>
          <a:lstStyle/>
          <a:p>
            <a:r>
              <a:rPr lang="en-US" sz="7200" cap="small" dirty="0" smtClean="0"/>
              <a:t>Quality of Life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8958" y="1524000"/>
            <a:ext cx="2321011"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667000" y="3886200"/>
            <a:ext cx="5181600" cy="1081918"/>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general quality of life?</a:t>
            </a:r>
            <a:endParaRPr lang="en-US" sz="3200" dirty="0"/>
          </a:p>
        </p:txBody>
      </p:sp>
    </p:spTree>
    <p:extLst>
      <p:ext uri="{BB962C8B-B14F-4D97-AF65-F5344CB8AC3E}">
        <p14:creationId xmlns:p14="http://schemas.microsoft.com/office/powerpoint/2010/main" val="3918381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019800" cy="990600"/>
          </a:xfrm>
        </p:spPr>
        <p:txBody>
          <a:bodyPr/>
          <a:lstStyle/>
          <a:p>
            <a:r>
              <a:rPr lang="en-US" dirty="0" smtClean="0"/>
              <a:t>Quality of Life Findings</a:t>
            </a:r>
            <a:endParaRPr lang="en-US" dirty="0"/>
          </a:p>
        </p:txBody>
      </p:sp>
      <p:sp>
        <p:nvSpPr>
          <p:cNvPr id="3" name="Content Placeholder 2"/>
          <p:cNvSpPr>
            <a:spLocks noGrp="1"/>
          </p:cNvSpPr>
          <p:nvPr>
            <p:ph sz="quarter" idx="1"/>
          </p:nvPr>
        </p:nvSpPr>
        <p:spPr>
          <a:xfrm>
            <a:off x="228600" y="1600200"/>
            <a:ext cx="8839200" cy="5181600"/>
          </a:xfrm>
        </p:spPr>
        <p:txBody>
          <a:bodyPr>
            <a:normAutofit fontScale="92500"/>
          </a:bodyPr>
          <a:lstStyle/>
          <a:p>
            <a:pPr marL="0" indent="0">
              <a:buNone/>
            </a:pPr>
            <a:r>
              <a:rPr lang="en-US" b="1" dirty="0" smtClean="0"/>
              <a:t>Percent respondents who “agree” or “strongly agree”</a:t>
            </a:r>
          </a:p>
          <a:p>
            <a:pPr marL="0" indent="0">
              <a:spcBef>
                <a:spcPts val="1800"/>
              </a:spcBef>
              <a:buNone/>
            </a:pPr>
            <a:r>
              <a:rPr lang="en-US" dirty="0" smtClean="0">
                <a:solidFill>
                  <a:srgbClr val="6CA644"/>
                </a:solidFill>
              </a:rPr>
              <a:t>88%  </a:t>
            </a:r>
            <a:r>
              <a:rPr lang="en-US" dirty="0" smtClean="0">
                <a:solidFill>
                  <a:srgbClr val="2E75B6"/>
                </a:solidFill>
              </a:rPr>
              <a:t>There are opportunities to volunteer in my community</a:t>
            </a:r>
          </a:p>
          <a:p>
            <a:pPr marL="0" indent="0">
              <a:buNone/>
            </a:pPr>
            <a:r>
              <a:rPr lang="en-US" dirty="0">
                <a:solidFill>
                  <a:srgbClr val="6CA644"/>
                </a:solidFill>
              </a:rPr>
              <a:t>87%  </a:t>
            </a:r>
            <a:r>
              <a:rPr lang="en-US" dirty="0">
                <a:solidFill>
                  <a:srgbClr val="2E75B6"/>
                </a:solidFill>
              </a:rPr>
              <a:t>This is a safe place to live</a:t>
            </a:r>
          </a:p>
          <a:p>
            <a:pPr marL="0" indent="0">
              <a:buNone/>
            </a:pPr>
            <a:r>
              <a:rPr lang="en-US" dirty="0" smtClean="0">
                <a:solidFill>
                  <a:srgbClr val="6CA644"/>
                </a:solidFill>
              </a:rPr>
              <a:t>86%  </a:t>
            </a:r>
            <a:r>
              <a:rPr lang="en-US" dirty="0" smtClean="0">
                <a:solidFill>
                  <a:srgbClr val="2E75B6"/>
                </a:solidFill>
              </a:rPr>
              <a:t>This is a good place to raise children</a:t>
            </a:r>
          </a:p>
          <a:p>
            <a:pPr marL="0" indent="0">
              <a:buNone/>
            </a:pPr>
            <a:r>
              <a:rPr lang="en-US" dirty="0" smtClean="0">
                <a:solidFill>
                  <a:srgbClr val="6CA644"/>
                </a:solidFill>
              </a:rPr>
              <a:t>85%  </a:t>
            </a:r>
            <a:r>
              <a:rPr lang="en-US" dirty="0" smtClean="0">
                <a:solidFill>
                  <a:srgbClr val="2E75B6"/>
                </a:solidFill>
              </a:rPr>
              <a:t>This is a beautiful place to live</a:t>
            </a:r>
          </a:p>
          <a:p>
            <a:pPr marL="0" indent="0">
              <a:buNone/>
            </a:pPr>
            <a:r>
              <a:rPr lang="en-US" dirty="0" smtClean="0">
                <a:solidFill>
                  <a:srgbClr val="6CA644"/>
                </a:solidFill>
              </a:rPr>
              <a:t>82%  </a:t>
            </a:r>
            <a:r>
              <a:rPr lang="en-US" dirty="0" smtClean="0">
                <a:solidFill>
                  <a:srgbClr val="2E75B6"/>
                </a:solidFill>
              </a:rPr>
              <a:t>I am satisfied with the quality of life in this community</a:t>
            </a:r>
          </a:p>
          <a:p>
            <a:pPr marL="0" indent="0">
              <a:buNone/>
            </a:pPr>
            <a:endParaRPr lang="en-US" dirty="0">
              <a:solidFill>
                <a:srgbClr val="2E75B6"/>
              </a:solidFill>
            </a:endParaRPr>
          </a:p>
          <a:p>
            <a:pPr marL="914400" indent="-914400">
              <a:buNone/>
            </a:pPr>
            <a:r>
              <a:rPr lang="en-US" dirty="0">
                <a:solidFill>
                  <a:srgbClr val="6CA644"/>
                </a:solidFill>
              </a:rPr>
              <a:t>41%  </a:t>
            </a:r>
            <a:r>
              <a:rPr lang="en-US" dirty="0">
                <a:solidFill>
                  <a:srgbClr val="FA9500"/>
                </a:solidFill>
              </a:rPr>
              <a:t>I am satisfied with local government</a:t>
            </a:r>
          </a:p>
          <a:p>
            <a:pPr marL="914400" indent="-914400">
              <a:buNone/>
            </a:pPr>
            <a:r>
              <a:rPr lang="en-US" dirty="0" smtClean="0">
                <a:solidFill>
                  <a:srgbClr val="6CA644"/>
                </a:solidFill>
              </a:rPr>
              <a:t>39%  </a:t>
            </a:r>
            <a:r>
              <a:rPr lang="en-US" dirty="0" smtClean="0">
                <a:solidFill>
                  <a:srgbClr val="FA9500"/>
                </a:solidFill>
              </a:rPr>
              <a:t>All residents think that they can make the community a better place to live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9014" y="2796067"/>
            <a:ext cx="914324" cy="137148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315200" y="2286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07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6501767" cy="990600"/>
          </a:xfrm>
        </p:spPr>
        <p:txBody>
          <a:bodyPr>
            <a:normAutofit fontScale="90000"/>
          </a:bodyPr>
          <a:lstStyle/>
          <a:p>
            <a:r>
              <a:rPr lang="en-US" dirty="0" smtClean="0"/>
              <a:t>Most Important Factors that Contribute to Quality of Life</a:t>
            </a:r>
            <a:endParaRPr lang="en-US" dirty="0"/>
          </a:p>
        </p:txBody>
      </p:sp>
      <p:sp>
        <p:nvSpPr>
          <p:cNvPr id="3" name="Content Placeholder 2"/>
          <p:cNvSpPr>
            <a:spLocks noGrp="1"/>
          </p:cNvSpPr>
          <p:nvPr>
            <p:ph sz="quarter" idx="1"/>
          </p:nvPr>
        </p:nvSpPr>
        <p:spPr>
          <a:xfrm>
            <a:off x="228600" y="1600200"/>
            <a:ext cx="8839200" cy="5181600"/>
          </a:xfrm>
        </p:spPr>
        <p:txBody>
          <a:bodyPr>
            <a:normAutofit/>
          </a:bodyPr>
          <a:lstStyle/>
          <a:p>
            <a:pPr marL="0" indent="0">
              <a:buNone/>
            </a:pPr>
            <a:r>
              <a:rPr lang="en-US" sz="2500" b="1" dirty="0" smtClean="0"/>
              <a:t>Percent respondents who selected these among their top three:</a:t>
            </a:r>
          </a:p>
          <a:p>
            <a:pPr marL="0" indent="0">
              <a:spcBef>
                <a:spcPts val="2400"/>
              </a:spcBef>
              <a:buNone/>
            </a:pPr>
            <a:r>
              <a:rPr lang="en-US" dirty="0" smtClean="0">
                <a:solidFill>
                  <a:srgbClr val="6CA644"/>
                </a:solidFill>
              </a:rPr>
              <a:t>33%  </a:t>
            </a:r>
            <a:r>
              <a:rPr lang="en-US" dirty="0" smtClean="0">
                <a:solidFill>
                  <a:srgbClr val="2E75B6"/>
                </a:solidFill>
              </a:rPr>
              <a:t>Good schools</a:t>
            </a:r>
          </a:p>
          <a:p>
            <a:pPr marL="0" indent="0">
              <a:spcBef>
                <a:spcPts val="2400"/>
              </a:spcBef>
              <a:buNone/>
            </a:pPr>
            <a:r>
              <a:rPr lang="en-US" dirty="0" smtClean="0">
                <a:solidFill>
                  <a:srgbClr val="6CA644"/>
                </a:solidFill>
              </a:rPr>
              <a:t>30%  </a:t>
            </a:r>
            <a:r>
              <a:rPr lang="en-US" dirty="0" smtClean="0">
                <a:solidFill>
                  <a:srgbClr val="2E75B6"/>
                </a:solidFill>
              </a:rPr>
              <a:t>Good place to raise children</a:t>
            </a:r>
            <a:endParaRPr lang="en-US" dirty="0">
              <a:solidFill>
                <a:srgbClr val="2E75B6"/>
              </a:solidFill>
            </a:endParaRPr>
          </a:p>
          <a:p>
            <a:pPr marL="0" indent="0">
              <a:spcBef>
                <a:spcPts val="2400"/>
              </a:spcBef>
              <a:buNone/>
            </a:pPr>
            <a:r>
              <a:rPr lang="en-US" dirty="0" smtClean="0">
                <a:solidFill>
                  <a:srgbClr val="6CA644"/>
                </a:solidFill>
              </a:rPr>
              <a:t>25%  </a:t>
            </a:r>
            <a:r>
              <a:rPr lang="en-US" dirty="0" smtClean="0">
                <a:solidFill>
                  <a:srgbClr val="2E75B6"/>
                </a:solidFill>
              </a:rPr>
              <a:t>Clean environment</a:t>
            </a:r>
          </a:p>
          <a:p>
            <a:pPr marL="0" indent="0">
              <a:spcBef>
                <a:spcPts val="2400"/>
              </a:spcBef>
              <a:buNone/>
            </a:pPr>
            <a:r>
              <a:rPr lang="en-US" dirty="0" smtClean="0">
                <a:solidFill>
                  <a:srgbClr val="6CA644"/>
                </a:solidFill>
              </a:rPr>
              <a:t>24%  </a:t>
            </a:r>
            <a:r>
              <a:rPr lang="en-US" dirty="0" smtClean="0">
                <a:solidFill>
                  <a:srgbClr val="2E75B6"/>
                </a:solidFill>
              </a:rPr>
              <a:t>Safe neighborhoods</a:t>
            </a:r>
            <a:endParaRPr lang="en-US" dirty="0">
              <a:solidFill>
                <a:srgbClr val="2E75B6"/>
              </a:solidFill>
            </a:endParaRPr>
          </a:p>
          <a:p>
            <a:pPr marL="0" indent="0">
              <a:spcBef>
                <a:spcPts val="2400"/>
              </a:spcBef>
              <a:buNone/>
            </a:pPr>
            <a:r>
              <a:rPr lang="en-US" dirty="0" smtClean="0">
                <a:solidFill>
                  <a:srgbClr val="6CA644"/>
                </a:solidFill>
              </a:rPr>
              <a:t>19%  </a:t>
            </a:r>
            <a:r>
              <a:rPr lang="en-US" dirty="0" smtClean="0">
                <a:solidFill>
                  <a:srgbClr val="2E75B6"/>
                </a:solidFill>
              </a:rPr>
              <a:t>Healthy economy</a:t>
            </a:r>
          </a:p>
          <a:p>
            <a:pPr marL="0" indent="0">
              <a:spcBef>
                <a:spcPts val="2400"/>
              </a:spcBef>
              <a:buNone/>
            </a:pPr>
            <a:r>
              <a:rPr lang="en-US" dirty="0" smtClean="0">
                <a:solidFill>
                  <a:srgbClr val="6CA644"/>
                </a:solidFill>
              </a:rPr>
              <a:t>18%  </a:t>
            </a:r>
            <a:r>
              <a:rPr lang="en-US" dirty="0" smtClean="0">
                <a:solidFill>
                  <a:srgbClr val="2E75B6"/>
                </a:solidFill>
              </a:rPr>
              <a:t>Low crime</a:t>
            </a:r>
          </a:p>
        </p:txBody>
      </p:sp>
      <p:pic>
        <p:nvPicPr>
          <p:cNvPr id="4" name="Picture 3"/>
          <p:cNvPicPr>
            <a:picLocks noChangeAspect="1"/>
          </p:cNvPicPr>
          <p:nvPr/>
        </p:nvPicPr>
        <p:blipFill rotWithShape="1">
          <a:blip r:embed="rId2"/>
          <a:srcRect t="6015"/>
          <a:stretch/>
        </p:blipFill>
        <p:spPr>
          <a:xfrm>
            <a:off x="5334000" y="2103210"/>
            <a:ext cx="993038" cy="1025866"/>
          </a:xfrm>
          <a:prstGeom prst="rect">
            <a:avLst/>
          </a:prstGeom>
        </p:spPr>
      </p:pic>
      <p:pic>
        <p:nvPicPr>
          <p:cNvPr id="5" name="Picture 4"/>
          <p:cNvPicPr>
            <a:picLocks noChangeAspect="1"/>
          </p:cNvPicPr>
          <p:nvPr/>
        </p:nvPicPr>
        <p:blipFill>
          <a:blip r:embed="rId3"/>
          <a:stretch>
            <a:fillRect/>
          </a:stretch>
        </p:blipFill>
        <p:spPr>
          <a:xfrm>
            <a:off x="6934200" y="2819400"/>
            <a:ext cx="1040130" cy="990600"/>
          </a:xfrm>
          <a:prstGeom prst="rect">
            <a:avLst/>
          </a:prstGeom>
        </p:spPr>
      </p:pic>
      <p:pic>
        <p:nvPicPr>
          <p:cNvPr id="6" name="Picture 5"/>
          <p:cNvPicPr>
            <a:picLocks noChangeAspect="1"/>
          </p:cNvPicPr>
          <p:nvPr/>
        </p:nvPicPr>
        <p:blipFill rotWithShape="1">
          <a:blip r:embed="rId4"/>
          <a:srcRect t="7112" b="1"/>
          <a:stretch/>
        </p:blipFill>
        <p:spPr>
          <a:xfrm>
            <a:off x="5338692" y="3586276"/>
            <a:ext cx="1004075" cy="954881"/>
          </a:xfrm>
          <a:prstGeom prst="rect">
            <a:avLst/>
          </a:prstGeom>
        </p:spPr>
      </p:pic>
      <p:pic>
        <p:nvPicPr>
          <p:cNvPr id="7" name="Picture 6"/>
          <p:cNvPicPr>
            <a:picLocks noChangeAspect="1"/>
          </p:cNvPicPr>
          <p:nvPr/>
        </p:nvPicPr>
        <p:blipFill>
          <a:blip r:embed="rId5"/>
          <a:stretch>
            <a:fillRect/>
          </a:stretch>
        </p:blipFill>
        <p:spPr>
          <a:xfrm>
            <a:off x="6934200" y="4267200"/>
            <a:ext cx="1076073" cy="1076073"/>
          </a:xfrm>
          <a:prstGeom prst="rect">
            <a:avLst/>
          </a:prstGeom>
        </p:spPr>
      </p:pic>
      <p:pic>
        <p:nvPicPr>
          <p:cNvPr id="8" name="Picture 7"/>
          <p:cNvPicPr>
            <a:picLocks noChangeAspect="1"/>
          </p:cNvPicPr>
          <p:nvPr/>
        </p:nvPicPr>
        <p:blipFill>
          <a:blip r:embed="rId6"/>
          <a:stretch>
            <a:fillRect/>
          </a:stretch>
        </p:blipFill>
        <p:spPr>
          <a:xfrm>
            <a:off x="5332512" y="4953000"/>
            <a:ext cx="1057156" cy="1081741"/>
          </a:xfrm>
          <a:prstGeom prst="rect">
            <a:avLst/>
          </a:prstGeom>
        </p:spPr>
      </p:pic>
      <p:pic>
        <p:nvPicPr>
          <p:cNvPr id="9" name="Picture 8"/>
          <p:cNvPicPr>
            <a:picLocks noChangeAspect="1"/>
          </p:cNvPicPr>
          <p:nvPr/>
        </p:nvPicPr>
        <p:blipFill>
          <a:blip r:embed="rId7"/>
          <a:stretch>
            <a:fillRect/>
          </a:stretch>
        </p:blipFill>
        <p:spPr>
          <a:xfrm>
            <a:off x="7073267" y="5777855"/>
            <a:ext cx="937006" cy="982714"/>
          </a:xfrm>
          <a:prstGeom prst="rect">
            <a:avLst/>
          </a:prstGeom>
        </p:spPr>
      </p:pic>
      <p:pic>
        <p:nvPicPr>
          <p:cNvPr id="12" name="Picture 2" descr="http://www.itespresso.fr/wp-content/uploads/2013/12/twitter-france-201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482973"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8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371600"/>
          </a:xfrm>
        </p:spPr>
        <p:txBody>
          <a:bodyPr>
            <a:noAutofit/>
          </a:bodyPr>
          <a:lstStyle/>
          <a:p>
            <a:r>
              <a:rPr lang="en-US" sz="7200" cap="small" dirty="0" smtClean="0"/>
              <a:t>Physical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
        <p:nvSpPr>
          <p:cNvPr id="5"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health or health care?</a:t>
            </a:r>
            <a:endParaRPr lang="en-US" sz="3200" dirty="0"/>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5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Autofit/>
          </a:bodyPr>
          <a:lstStyle/>
          <a:p>
            <a:r>
              <a:rPr lang="en-US" sz="3600" dirty="0" smtClean="0"/>
              <a:t>Top three needs related to physical health in your community?</a:t>
            </a:r>
            <a:endParaRPr lang="en-US" sz="3600" dirty="0"/>
          </a:p>
        </p:txBody>
      </p:sp>
      <p:sp>
        <p:nvSpPr>
          <p:cNvPr id="3" name="Content Placeholder 2"/>
          <p:cNvSpPr>
            <a:spLocks noGrp="1"/>
          </p:cNvSpPr>
          <p:nvPr>
            <p:ph sz="quarter" idx="1"/>
          </p:nvPr>
        </p:nvSpPr>
        <p:spPr>
          <a:xfrm>
            <a:off x="228600" y="1828800"/>
            <a:ext cx="8915400" cy="5181600"/>
          </a:xfrm>
        </p:spPr>
        <p:txBody>
          <a:bodyPr>
            <a:normAutofit/>
          </a:bodyPr>
          <a:lstStyle/>
          <a:p>
            <a:pPr marL="0" indent="0">
              <a:buNone/>
            </a:pPr>
            <a:r>
              <a:rPr lang="en-US" sz="2600" b="1" dirty="0"/>
              <a:t>Percent respondents who selected these among their top three:</a:t>
            </a:r>
          </a:p>
          <a:p>
            <a:pPr marL="0" indent="0">
              <a:spcBef>
                <a:spcPts val="1800"/>
              </a:spcBef>
              <a:buNone/>
            </a:pPr>
            <a:r>
              <a:rPr lang="en-US" dirty="0" smtClean="0">
                <a:solidFill>
                  <a:srgbClr val="6CA644"/>
                </a:solidFill>
              </a:rPr>
              <a:t>34%  </a:t>
            </a:r>
            <a:r>
              <a:rPr lang="en-US" dirty="0" smtClean="0">
                <a:solidFill>
                  <a:srgbClr val="2E75B6"/>
                </a:solidFill>
              </a:rPr>
              <a:t>Affordable health services</a:t>
            </a:r>
          </a:p>
          <a:p>
            <a:pPr marL="0" indent="0">
              <a:buNone/>
            </a:pPr>
            <a:r>
              <a:rPr lang="en-US" dirty="0" smtClean="0">
                <a:solidFill>
                  <a:srgbClr val="6CA644"/>
                </a:solidFill>
              </a:rPr>
              <a:t>30%  </a:t>
            </a:r>
            <a:r>
              <a:rPr lang="en-US" dirty="0" smtClean="0">
                <a:solidFill>
                  <a:srgbClr val="2E75B6"/>
                </a:solidFill>
              </a:rPr>
              <a:t>Affordable health insurance </a:t>
            </a:r>
          </a:p>
          <a:p>
            <a:pPr marL="0" indent="0">
              <a:buNone/>
            </a:pPr>
            <a:r>
              <a:rPr lang="en-US" dirty="0" smtClean="0">
                <a:solidFill>
                  <a:srgbClr val="6CA644"/>
                </a:solidFill>
              </a:rPr>
              <a:t>29%  </a:t>
            </a:r>
            <a:r>
              <a:rPr lang="en-US" dirty="0" smtClean="0">
                <a:solidFill>
                  <a:srgbClr val="2E75B6"/>
                </a:solidFill>
              </a:rPr>
              <a:t>Facilities for physical activity </a:t>
            </a:r>
            <a:r>
              <a:rPr lang="en-US" sz="2000" dirty="0" smtClean="0">
                <a:solidFill>
                  <a:srgbClr val="2E75B6"/>
                </a:solidFill>
              </a:rPr>
              <a:t>(including parks, trails, rec centers) </a:t>
            </a:r>
          </a:p>
          <a:p>
            <a:pPr marL="0" indent="0">
              <a:buNone/>
            </a:pPr>
            <a:r>
              <a:rPr lang="en-US" dirty="0" smtClean="0">
                <a:solidFill>
                  <a:srgbClr val="6CA644"/>
                </a:solidFill>
              </a:rPr>
              <a:t>22%  </a:t>
            </a:r>
            <a:r>
              <a:rPr lang="en-US" dirty="0" smtClean="0">
                <a:solidFill>
                  <a:srgbClr val="2E75B6"/>
                </a:solidFill>
              </a:rPr>
              <a:t>Increased health education/prevention</a:t>
            </a:r>
          </a:p>
          <a:p>
            <a:pPr marL="0" indent="0">
              <a:buNone/>
            </a:pPr>
            <a:r>
              <a:rPr lang="en-US" dirty="0" smtClean="0">
                <a:solidFill>
                  <a:srgbClr val="6CA644"/>
                </a:solidFill>
              </a:rPr>
              <a:t>19%  </a:t>
            </a:r>
            <a:r>
              <a:rPr lang="en-US" dirty="0" smtClean="0">
                <a:solidFill>
                  <a:srgbClr val="2E75B6"/>
                </a:solidFill>
              </a:rPr>
              <a:t>Affordable prescriptions</a:t>
            </a:r>
          </a:p>
          <a:p>
            <a:pPr marL="0" indent="0">
              <a:buNone/>
            </a:pPr>
            <a:r>
              <a:rPr lang="en-US" dirty="0" smtClean="0">
                <a:solidFill>
                  <a:srgbClr val="6CA644"/>
                </a:solidFill>
              </a:rPr>
              <a:t>17%  </a:t>
            </a:r>
            <a:r>
              <a:rPr lang="en-US" dirty="0" smtClean="0">
                <a:solidFill>
                  <a:srgbClr val="2E75B6"/>
                </a:solidFill>
              </a:rPr>
              <a:t>Access to healthy food options</a:t>
            </a:r>
          </a:p>
          <a:p>
            <a:pPr marL="0" indent="0">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5943600" y="2362200"/>
            <a:ext cx="857250" cy="847725"/>
          </a:xfrm>
          <a:prstGeom prst="rect">
            <a:avLst/>
          </a:prstGeom>
        </p:spPr>
      </p:pic>
      <p:pic>
        <p:nvPicPr>
          <p:cNvPr id="6" name="Picture 5"/>
          <p:cNvPicPr>
            <a:picLocks noChangeAspect="1"/>
          </p:cNvPicPr>
          <p:nvPr/>
        </p:nvPicPr>
        <p:blipFill>
          <a:blip r:embed="rId3"/>
          <a:stretch>
            <a:fillRect/>
          </a:stretch>
        </p:blipFill>
        <p:spPr>
          <a:xfrm>
            <a:off x="7467600" y="2590800"/>
            <a:ext cx="1438275" cy="923925"/>
          </a:xfrm>
          <a:prstGeom prst="rect">
            <a:avLst/>
          </a:prstGeom>
        </p:spPr>
      </p:pic>
      <p:pic>
        <p:nvPicPr>
          <p:cNvPr id="7" name="Picture 6"/>
          <p:cNvPicPr>
            <a:picLocks noChangeAspect="1"/>
          </p:cNvPicPr>
          <p:nvPr/>
        </p:nvPicPr>
        <p:blipFill>
          <a:blip r:embed="rId4"/>
          <a:stretch>
            <a:fillRect/>
          </a:stretch>
        </p:blipFill>
        <p:spPr>
          <a:xfrm>
            <a:off x="6045993" y="4962525"/>
            <a:ext cx="957263" cy="949352"/>
          </a:xfrm>
          <a:prstGeom prst="rect">
            <a:avLst/>
          </a:prstGeom>
        </p:spPr>
      </p:pic>
      <p:pic>
        <p:nvPicPr>
          <p:cNvPr id="8" name="Picture 7"/>
          <p:cNvPicPr>
            <a:picLocks noChangeAspect="1"/>
          </p:cNvPicPr>
          <p:nvPr/>
        </p:nvPicPr>
        <p:blipFill>
          <a:blip r:embed="rId5"/>
          <a:stretch>
            <a:fillRect/>
          </a:stretch>
        </p:blipFill>
        <p:spPr>
          <a:xfrm>
            <a:off x="8001000" y="4800600"/>
            <a:ext cx="500335" cy="474676"/>
          </a:xfrm>
          <a:prstGeom prst="rect">
            <a:avLst/>
          </a:prstGeom>
        </p:spPr>
      </p:pic>
      <p:pic>
        <p:nvPicPr>
          <p:cNvPr id="9" name="Picture 8"/>
          <p:cNvPicPr>
            <a:picLocks noChangeAspect="1"/>
          </p:cNvPicPr>
          <p:nvPr/>
        </p:nvPicPr>
        <p:blipFill>
          <a:blip r:embed="rId6"/>
          <a:stretch>
            <a:fillRect/>
          </a:stretch>
        </p:blipFill>
        <p:spPr>
          <a:xfrm>
            <a:off x="7138963" y="4279163"/>
            <a:ext cx="755589" cy="714375"/>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989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371600"/>
          </a:xfrm>
        </p:spPr>
        <p:txBody>
          <a:bodyPr>
            <a:noAutofit/>
          </a:bodyPr>
          <a:lstStyle/>
          <a:p>
            <a:r>
              <a:rPr lang="en-US" sz="7200" cap="small" dirty="0" smtClean="0"/>
              <a:t>Mental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
        <p:nvSpPr>
          <p:cNvPr id="5"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mental health?</a:t>
            </a:r>
            <a:endParaRPr lang="en-US" sz="3200" dirty="0"/>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1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rmAutofit fontScale="90000"/>
          </a:bodyPr>
          <a:lstStyle/>
          <a:p>
            <a:r>
              <a:rPr lang="en-US" dirty="0" smtClean="0"/>
              <a:t>Top three needs related to mental health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dirty="0">
                <a:solidFill>
                  <a:srgbClr val="6CA644"/>
                </a:solidFill>
              </a:rPr>
              <a:t>40%  </a:t>
            </a:r>
            <a:r>
              <a:rPr lang="en-US" dirty="0">
                <a:solidFill>
                  <a:srgbClr val="2E75B6"/>
                </a:solidFill>
              </a:rPr>
              <a:t>Affordable mental health services</a:t>
            </a:r>
          </a:p>
          <a:p>
            <a:pPr marL="914400" indent="-914400">
              <a:buNone/>
            </a:pPr>
            <a:r>
              <a:rPr lang="en-US" dirty="0">
                <a:solidFill>
                  <a:srgbClr val="6CA644"/>
                </a:solidFill>
              </a:rPr>
              <a:t>36%  </a:t>
            </a:r>
            <a:r>
              <a:rPr lang="en-US" dirty="0">
                <a:solidFill>
                  <a:srgbClr val="2E75B6"/>
                </a:solidFill>
              </a:rPr>
              <a:t>Affordable health insurance that includes mental health</a:t>
            </a:r>
          </a:p>
          <a:p>
            <a:pPr marL="914400" indent="-914400">
              <a:buNone/>
            </a:pPr>
            <a:r>
              <a:rPr lang="en-US" dirty="0">
                <a:solidFill>
                  <a:srgbClr val="6CA644"/>
                </a:solidFill>
              </a:rPr>
              <a:t>32%  </a:t>
            </a:r>
            <a:r>
              <a:rPr lang="en-US" dirty="0">
                <a:solidFill>
                  <a:srgbClr val="2E75B6"/>
                </a:solidFill>
              </a:rPr>
              <a:t>High quality mental health services</a:t>
            </a:r>
          </a:p>
          <a:p>
            <a:pPr marL="914400" indent="-914400">
              <a:buNone/>
            </a:pPr>
            <a:r>
              <a:rPr lang="en-US" dirty="0">
                <a:solidFill>
                  <a:srgbClr val="6CA644"/>
                </a:solidFill>
              </a:rPr>
              <a:t>28%  </a:t>
            </a:r>
            <a:r>
              <a:rPr lang="en-US" dirty="0">
                <a:solidFill>
                  <a:srgbClr val="2E75B6"/>
                </a:solidFill>
              </a:rPr>
              <a:t>Increased mental health education/prevention</a:t>
            </a:r>
          </a:p>
          <a:p>
            <a:pPr marL="914400" indent="-914400">
              <a:buNone/>
            </a:pPr>
            <a:r>
              <a:rPr lang="en-US" dirty="0" smtClean="0">
                <a:solidFill>
                  <a:srgbClr val="6CA644"/>
                </a:solidFill>
              </a:rPr>
              <a:t>27%  </a:t>
            </a:r>
            <a:r>
              <a:rPr lang="en-US" dirty="0">
                <a:solidFill>
                  <a:srgbClr val="2E75B6"/>
                </a:solidFill>
              </a:rPr>
              <a:t>Increased number of mental health providers</a:t>
            </a: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934200" y="2438400"/>
            <a:ext cx="533400" cy="567592"/>
          </a:xfrm>
          <a:prstGeom prst="rect">
            <a:avLst/>
          </a:prstGeom>
        </p:spPr>
      </p:pic>
      <p:pic>
        <p:nvPicPr>
          <p:cNvPr id="5" name="Picture 4"/>
          <p:cNvPicPr>
            <a:picLocks noChangeAspect="1"/>
          </p:cNvPicPr>
          <p:nvPr/>
        </p:nvPicPr>
        <p:blipFill>
          <a:blip r:embed="rId3"/>
          <a:stretch>
            <a:fillRect/>
          </a:stretch>
        </p:blipFill>
        <p:spPr>
          <a:xfrm>
            <a:off x="8059788" y="5638800"/>
            <a:ext cx="627012" cy="668813"/>
          </a:xfrm>
          <a:prstGeom prst="rect">
            <a:avLst/>
          </a:prstGeom>
        </p:spPr>
      </p:pic>
      <p:pic>
        <p:nvPicPr>
          <p:cNvPr id="6" name="Picture 5"/>
          <p:cNvPicPr>
            <a:picLocks noChangeAspect="1"/>
          </p:cNvPicPr>
          <p:nvPr/>
        </p:nvPicPr>
        <p:blipFill>
          <a:blip r:embed="rId4"/>
          <a:stretch>
            <a:fillRect/>
          </a:stretch>
        </p:blipFill>
        <p:spPr>
          <a:xfrm>
            <a:off x="7961354" y="3829905"/>
            <a:ext cx="877846" cy="970695"/>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72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676400"/>
          </a:xfrm>
        </p:spPr>
        <p:txBody>
          <a:bodyPr>
            <a:noAutofit/>
          </a:bodyPr>
          <a:lstStyle/>
          <a:p>
            <a:r>
              <a:rPr lang="en-US" sz="7200" cap="small" dirty="0" smtClean="0"/>
              <a:t>Social Issues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social issues?</a:t>
            </a:r>
            <a:endParaRPr lang="en-US" sz="3200" dirty="0"/>
          </a:p>
        </p:txBody>
      </p:sp>
    </p:spTree>
    <p:extLst>
      <p:ext uri="{BB962C8B-B14F-4D97-AF65-F5344CB8AC3E}">
        <p14:creationId xmlns:p14="http://schemas.microsoft.com/office/powerpoint/2010/main" val="1602388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3207602"/>
            <a:ext cx="4572000" cy="2514600"/>
          </a:xfrm>
        </p:spPr>
        <p:txBody>
          <a:bodyPr>
            <a:noAutofit/>
          </a:bodyPr>
          <a:lstStyle/>
          <a:p>
            <a:r>
              <a:rPr lang="en-US" sz="4800" b="1" cap="small" dirty="0" smtClean="0"/>
              <a:t>Can we Make a Difference in our Community’s Health?</a:t>
            </a:r>
            <a:endParaRPr lang="en-US" sz="4800" b="1" cap="small" dirty="0"/>
          </a:p>
        </p:txBody>
      </p:sp>
      <p:sp>
        <p:nvSpPr>
          <p:cNvPr id="5" name="Subtitle 4"/>
          <p:cNvSpPr>
            <a:spLocks noGrp="1"/>
          </p:cNvSpPr>
          <p:nvPr>
            <p:ph type="subTitle" idx="1"/>
          </p:nvPr>
        </p:nvSpPr>
        <p:spPr/>
        <p:txBody>
          <a:bodyPr/>
          <a:lstStyle/>
          <a:p>
            <a:endParaRPr lang="en-US"/>
          </a:p>
        </p:txBody>
      </p:sp>
      <p:pic>
        <p:nvPicPr>
          <p:cNvPr id="1026" name="Picture 2" descr="http://www.kansascity.com/living/star-magazine/3d93a8/picture5388762/ALTERNATES/FREE_960/family%20gathered%20in%20front%20of%20a%20dugout%20%20somewhere%20between%20Manhattan%20and%20Waba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2" t="3534" r="17535" b="17555"/>
          <a:stretch/>
        </p:blipFill>
        <p:spPr bwMode="auto">
          <a:xfrm>
            <a:off x="457200" y="457200"/>
            <a:ext cx="29639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jonline.com/sites/default/files/imagecache/superphoto/13321367.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7" t="3589" r="1277" b="32674"/>
          <a:stretch/>
        </p:blipFill>
        <p:spPr bwMode="auto">
          <a:xfrm>
            <a:off x="466373" y="3657600"/>
            <a:ext cx="2954745" cy="1979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orldonline.media.clients.ellingtoncms.com/img/croppedphotos/2013/03/08/go_genealogist_2_t640.jpg?a6ea3ebd4438a44b86d2e9c39ecf7613005fe067"/>
          <p:cNvPicPr>
            <a:picLocks noChangeAspect="1" noChangeArrowheads="1"/>
          </p:cNvPicPr>
          <p:nvPr/>
        </p:nvPicPr>
        <p:blipFill rotWithShape="1">
          <a:blip r:embed="rId5">
            <a:extLst>
              <a:ext uri="{28A0092B-C50C-407E-A947-70E740481C1C}">
                <a14:useLocalDpi xmlns:a14="http://schemas.microsoft.com/office/drawing/2010/main" val="0"/>
              </a:ext>
            </a:extLst>
          </a:blip>
          <a:srcRect l="9948" r="13802" b="32394"/>
          <a:stretch/>
        </p:blipFill>
        <p:spPr bwMode="auto">
          <a:xfrm>
            <a:off x="4419600" y="457200"/>
            <a:ext cx="4028750" cy="15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74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social issues that are of most concern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sz="3200" dirty="0" smtClean="0">
                <a:solidFill>
                  <a:srgbClr val="6CA644"/>
                </a:solidFill>
              </a:rPr>
              <a:t>27%  </a:t>
            </a:r>
            <a:r>
              <a:rPr lang="en-US" sz="3200" dirty="0" smtClean="0">
                <a:solidFill>
                  <a:srgbClr val="2E75B6"/>
                </a:solidFill>
              </a:rPr>
              <a:t>Inattentive driving</a:t>
            </a:r>
            <a:endParaRPr lang="en-US" sz="3200" dirty="0">
              <a:solidFill>
                <a:srgbClr val="2E75B6"/>
              </a:solidFill>
            </a:endParaRPr>
          </a:p>
          <a:p>
            <a:pPr marL="914400" indent="-914400">
              <a:buNone/>
            </a:pPr>
            <a:r>
              <a:rPr lang="en-US" sz="3200" dirty="0" smtClean="0">
                <a:solidFill>
                  <a:srgbClr val="6CA644"/>
                </a:solidFill>
              </a:rPr>
              <a:t>27%  </a:t>
            </a:r>
            <a:r>
              <a:rPr lang="en-US" sz="3200" dirty="0" smtClean="0">
                <a:solidFill>
                  <a:srgbClr val="2E75B6"/>
                </a:solidFill>
              </a:rPr>
              <a:t>Drinking and driving</a:t>
            </a:r>
            <a:endParaRPr lang="en-US" sz="3200" dirty="0">
              <a:solidFill>
                <a:srgbClr val="2E75B6"/>
              </a:solidFill>
            </a:endParaRPr>
          </a:p>
          <a:p>
            <a:pPr marL="914400" indent="-914400">
              <a:buNone/>
            </a:pPr>
            <a:r>
              <a:rPr lang="en-US" sz="3200" dirty="0" smtClean="0">
                <a:solidFill>
                  <a:srgbClr val="6CA644"/>
                </a:solidFill>
              </a:rPr>
              <a:t>26%  </a:t>
            </a:r>
            <a:r>
              <a:rPr lang="en-US" sz="3200" dirty="0" smtClean="0">
                <a:solidFill>
                  <a:srgbClr val="2E75B6"/>
                </a:solidFill>
              </a:rPr>
              <a:t>Poverty</a:t>
            </a:r>
            <a:endParaRPr lang="en-US" sz="3200" dirty="0">
              <a:solidFill>
                <a:srgbClr val="2E75B6"/>
              </a:solidFill>
            </a:endParaRPr>
          </a:p>
          <a:p>
            <a:pPr marL="914400" indent="-914400">
              <a:buNone/>
            </a:pPr>
            <a:r>
              <a:rPr lang="en-US" sz="3200" dirty="0" smtClean="0">
                <a:solidFill>
                  <a:srgbClr val="6CA644"/>
                </a:solidFill>
              </a:rPr>
              <a:t>24%  </a:t>
            </a:r>
            <a:r>
              <a:rPr lang="en-US" sz="3200" dirty="0" smtClean="0">
                <a:solidFill>
                  <a:srgbClr val="2E75B6"/>
                </a:solidFill>
              </a:rPr>
              <a:t>Youth drug or alcohol use</a:t>
            </a:r>
            <a:endParaRPr lang="en-US" sz="3200" dirty="0">
              <a:solidFill>
                <a:srgbClr val="2E75B6"/>
              </a:solidFill>
            </a:endParaRPr>
          </a:p>
          <a:p>
            <a:pPr marL="914400" indent="-914400">
              <a:buNone/>
            </a:pPr>
            <a:r>
              <a:rPr lang="en-US" sz="3200" dirty="0" smtClean="0">
                <a:solidFill>
                  <a:srgbClr val="6CA644"/>
                </a:solidFill>
              </a:rPr>
              <a:t>19%  </a:t>
            </a:r>
            <a:r>
              <a:rPr lang="en-US" sz="3200" dirty="0" smtClean="0">
                <a:solidFill>
                  <a:srgbClr val="2E75B6"/>
                </a:solidFill>
              </a:rPr>
              <a:t>Mental illness</a:t>
            </a:r>
          </a:p>
          <a:p>
            <a:pPr marL="914400" indent="-914400">
              <a:buNone/>
            </a:pPr>
            <a:r>
              <a:rPr lang="en-US" sz="3200" dirty="0" smtClean="0">
                <a:solidFill>
                  <a:srgbClr val="6CA644"/>
                </a:solidFill>
              </a:rPr>
              <a:t>18%  </a:t>
            </a:r>
            <a:r>
              <a:rPr lang="en-US" sz="3200" dirty="0" smtClean="0">
                <a:solidFill>
                  <a:srgbClr val="2E75B6"/>
                </a:solidFill>
              </a:rPr>
              <a:t>Adult drug or alcohol use</a:t>
            </a:r>
            <a:endParaRPr lang="en-US" sz="3200" dirty="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562600" y="2590800"/>
            <a:ext cx="947736" cy="909637"/>
          </a:xfrm>
          <a:prstGeom prst="rect">
            <a:avLst/>
          </a:prstGeom>
        </p:spPr>
      </p:pic>
      <p:pic>
        <p:nvPicPr>
          <p:cNvPr id="5" name="Picture 4"/>
          <p:cNvPicPr>
            <a:picLocks noChangeAspect="1"/>
          </p:cNvPicPr>
          <p:nvPr/>
        </p:nvPicPr>
        <p:blipFill>
          <a:blip r:embed="rId3"/>
          <a:stretch>
            <a:fillRect/>
          </a:stretch>
        </p:blipFill>
        <p:spPr>
          <a:xfrm>
            <a:off x="6225396" y="4676775"/>
            <a:ext cx="728663" cy="746435"/>
          </a:xfrm>
          <a:prstGeom prst="rect">
            <a:avLst/>
          </a:prstGeom>
        </p:spPr>
      </p:pic>
      <p:pic>
        <p:nvPicPr>
          <p:cNvPr id="6" name="Picture 5"/>
          <p:cNvPicPr>
            <a:picLocks noChangeAspect="1"/>
          </p:cNvPicPr>
          <p:nvPr/>
        </p:nvPicPr>
        <p:blipFill>
          <a:blip r:embed="rId4"/>
          <a:stretch>
            <a:fillRect/>
          </a:stretch>
        </p:blipFill>
        <p:spPr>
          <a:xfrm>
            <a:off x="7591425" y="3048000"/>
            <a:ext cx="1095375" cy="1628775"/>
          </a:xfrm>
          <a:prstGeom prst="rect">
            <a:avLst/>
          </a:prstGeom>
        </p:spPr>
      </p:pic>
      <p:pic>
        <p:nvPicPr>
          <p:cNvPr id="7" name="Picture 6"/>
          <p:cNvPicPr>
            <a:picLocks noChangeAspect="1"/>
          </p:cNvPicPr>
          <p:nvPr/>
        </p:nvPicPr>
        <p:blipFill>
          <a:blip r:embed="rId5"/>
          <a:stretch>
            <a:fillRect/>
          </a:stretch>
        </p:blipFill>
        <p:spPr>
          <a:xfrm>
            <a:off x="7825606" y="5374155"/>
            <a:ext cx="627012" cy="668813"/>
          </a:xfrm>
          <a:prstGeom prst="rect">
            <a:avLst/>
          </a:prstGeom>
        </p:spPr>
      </p:pic>
      <p:pic>
        <p:nvPicPr>
          <p:cNvPr id="10"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8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social issues in your community?</a:t>
            </a:r>
            <a:endParaRPr lang="en-US" dirty="0"/>
          </a:p>
        </p:txBody>
      </p:sp>
      <p:sp>
        <p:nvSpPr>
          <p:cNvPr id="3" name="Content Placeholder 2"/>
          <p:cNvSpPr>
            <a:spLocks noGrp="1"/>
          </p:cNvSpPr>
          <p:nvPr>
            <p:ph sz="quarter" idx="1"/>
          </p:nvPr>
        </p:nvSpPr>
        <p:spPr>
          <a:xfrm>
            <a:off x="228600" y="1752600"/>
            <a:ext cx="75438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800" b="1" dirty="0"/>
          </a:p>
          <a:p>
            <a:pPr marL="1027113" indent="-1027113">
              <a:buNone/>
            </a:pPr>
            <a:r>
              <a:rPr lang="en-US" sz="3200" dirty="0" smtClean="0">
                <a:solidFill>
                  <a:srgbClr val="6CA644"/>
                </a:solidFill>
              </a:rPr>
              <a:t>34%  </a:t>
            </a:r>
            <a:r>
              <a:rPr lang="en-US" sz="3200" dirty="0" smtClean="0">
                <a:solidFill>
                  <a:srgbClr val="2E75B6"/>
                </a:solidFill>
              </a:rPr>
              <a:t>Availability of services for people with low incomes</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Positive activities for youth</a:t>
            </a:r>
            <a:endParaRPr lang="en-US" sz="3200" dirty="0">
              <a:solidFill>
                <a:srgbClr val="2E75B6"/>
              </a:solidFill>
            </a:endParaRPr>
          </a:p>
          <a:p>
            <a:pPr marL="1027113" indent="-1027113">
              <a:buNone/>
            </a:pPr>
            <a:r>
              <a:rPr lang="en-US" sz="3200" dirty="0" smtClean="0">
                <a:solidFill>
                  <a:srgbClr val="6CA644"/>
                </a:solidFill>
              </a:rPr>
              <a:t>25%  </a:t>
            </a:r>
            <a:r>
              <a:rPr lang="en-US" sz="3200" dirty="0" smtClean="0">
                <a:solidFill>
                  <a:srgbClr val="2E75B6"/>
                </a:solidFill>
              </a:rPr>
              <a:t>Availability of employment</a:t>
            </a:r>
            <a:endParaRPr lang="en-US" sz="32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Availability of mental health services</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Child care</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8001000" y="2895600"/>
            <a:ext cx="685800" cy="3496456"/>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833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2023" y="1508882"/>
            <a:ext cx="6477000" cy="2209800"/>
          </a:xfrm>
        </p:spPr>
        <p:txBody>
          <a:bodyPr>
            <a:noAutofit/>
          </a:bodyPr>
          <a:lstStyle/>
          <a:p>
            <a:r>
              <a:rPr lang="en-US" sz="7200" cap="small" dirty="0" smtClean="0"/>
              <a:t>Children and Youth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2" y="3962400"/>
            <a:ext cx="5620247" cy="16002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children and youth?</a:t>
            </a:r>
            <a:endParaRPr lang="en-US" sz="3200" dirty="0"/>
          </a:p>
        </p:txBody>
      </p:sp>
    </p:spTree>
    <p:extLst>
      <p:ext uri="{BB962C8B-B14F-4D97-AF65-F5344CB8AC3E}">
        <p14:creationId xmlns:p14="http://schemas.microsoft.com/office/powerpoint/2010/main" val="1037739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05600" cy="990600"/>
          </a:xfrm>
        </p:spPr>
        <p:txBody>
          <a:bodyPr>
            <a:normAutofit fontScale="90000"/>
          </a:bodyPr>
          <a:lstStyle/>
          <a:p>
            <a:r>
              <a:rPr lang="en-US" dirty="0" smtClean="0"/>
              <a:t>Top three needs related to children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23%  </a:t>
            </a:r>
            <a:r>
              <a:rPr lang="en-US" sz="3200" dirty="0" smtClean="0">
                <a:solidFill>
                  <a:srgbClr val="2E75B6"/>
                </a:solidFill>
              </a:rPr>
              <a:t>Child care for children 0-5</a:t>
            </a:r>
            <a:endParaRPr lang="en-US" sz="3200" dirty="0">
              <a:solidFill>
                <a:srgbClr val="2E75B6"/>
              </a:solidFill>
            </a:endParaRPr>
          </a:p>
          <a:p>
            <a:pPr marL="1027113" indent="-1027113">
              <a:buNone/>
            </a:pPr>
            <a:r>
              <a:rPr lang="en-US" sz="3200" dirty="0" smtClean="0">
                <a:solidFill>
                  <a:srgbClr val="6CA644"/>
                </a:solidFill>
              </a:rPr>
              <a:t>23%  </a:t>
            </a:r>
            <a:r>
              <a:rPr lang="en-US" sz="3200" dirty="0" smtClean="0">
                <a:solidFill>
                  <a:srgbClr val="2E75B6"/>
                </a:solidFill>
              </a:rPr>
              <a:t>Financial assistance to families </a:t>
            </a:r>
            <a:r>
              <a:rPr lang="en-US" sz="2800" dirty="0" smtClean="0">
                <a:solidFill>
                  <a:srgbClr val="2E75B6"/>
                </a:solidFill>
              </a:rPr>
              <a:t>(for nutrition, child care, housing, etc.)</a:t>
            </a:r>
            <a:endParaRPr lang="en-US" sz="28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After school programs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Parenting education/skills development</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Recreational activities</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833360" y="4038600"/>
            <a:ext cx="853440" cy="1066800"/>
          </a:xfrm>
          <a:prstGeom prst="rect">
            <a:avLst/>
          </a:prstGeom>
        </p:spPr>
      </p:pic>
      <p:pic>
        <p:nvPicPr>
          <p:cNvPr id="5" name="Picture 4"/>
          <p:cNvPicPr>
            <a:picLocks noChangeAspect="1"/>
          </p:cNvPicPr>
          <p:nvPr/>
        </p:nvPicPr>
        <p:blipFill>
          <a:blip r:embed="rId3"/>
          <a:stretch>
            <a:fillRect/>
          </a:stretch>
        </p:blipFill>
        <p:spPr>
          <a:xfrm>
            <a:off x="7162800" y="2409825"/>
            <a:ext cx="948045" cy="971550"/>
          </a:xfrm>
          <a:prstGeom prst="rect">
            <a:avLst/>
          </a:prstGeom>
        </p:spPr>
      </p:pic>
      <p:pic>
        <p:nvPicPr>
          <p:cNvPr id="6" name="Picture 5"/>
          <p:cNvPicPr>
            <a:picLocks noChangeAspect="1"/>
          </p:cNvPicPr>
          <p:nvPr/>
        </p:nvPicPr>
        <p:blipFill>
          <a:blip r:embed="rId4"/>
          <a:stretch>
            <a:fillRect/>
          </a:stretch>
        </p:blipFill>
        <p:spPr>
          <a:xfrm>
            <a:off x="6928823" y="5667375"/>
            <a:ext cx="1415998" cy="918713"/>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3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youth in your community?</a:t>
            </a:r>
            <a:endParaRPr lang="en-US" dirty="0"/>
          </a:p>
        </p:txBody>
      </p:sp>
      <p:sp>
        <p:nvSpPr>
          <p:cNvPr id="3" name="Content Placeholder 2"/>
          <p:cNvSpPr>
            <a:spLocks noGrp="1"/>
          </p:cNvSpPr>
          <p:nvPr>
            <p:ph sz="quarter" idx="1"/>
          </p:nvPr>
        </p:nvSpPr>
        <p:spPr>
          <a:xfrm>
            <a:off x="228600" y="1752600"/>
            <a:ext cx="87630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21%  </a:t>
            </a:r>
            <a:r>
              <a:rPr lang="en-US" sz="3200" dirty="0" smtClean="0">
                <a:solidFill>
                  <a:srgbClr val="2E75B6"/>
                </a:solidFill>
              </a:rPr>
              <a:t>Employment opportunities for teens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Opportunities to contribute to the community</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Financial skills training</a:t>
            </a:r>
            <a:endParaRPr lang="en-US" sz="3200" dirty="0">
              <a:solidFill>
                <a:srgbClr val="2E75B6"/>
              </a:solidFill>
            </a:endParaRPr>
          </a:p>
          <a:p>
            <a:pPr marL="1027113" indent="-1027113">
              <a:buNone/>
            </a:pPr>
            <a:r>
              <a:rPr lang="en-US" sz="3200" dirty="0" smtClean="0">
                <a:solidFill>
                  <a:srgbClr val="6CA644"/>
                </a:solidFill>
              </a:rPr>
              <a:t>15%  </a:t>
            </a:r>
            <a:r>
              <a:rPr lang="en-US" sz="3200" dirty="0" smtClean="0">
                <a:solidFill>
                  <a:srgbClr val="2E75B6"/>
                </a:solidFill>
              </a:rPr>
              <a:t>Recreational activities</a:t>
            </a:r>
            <a:endParaRPr lang="en-US" sz="3200" dirty="0">
              <a:solidFill>
                <a:srgbClr val="2E75B6"/>
              </a:solidFill>
            </a:endParaRPr>
          </a:p>
          <a:p>
            <a:pPr marL="1027113" indent="-1027113">
              <a:buNone/>
            </a:pPr>
            <a:r>
              <a:rPr lang="en-US" sz="3200" dirty="0" smtClean="0">
                <a:solidFill>
                  <a:srgbClr val="6CA644"/>
                </a:solidFill>
              </a:rPr>
              <a:t>14%  </a:t>
            </a:r>
            <a:r>
              <a:rPr lang="en-US" sz="3200" dirty="0" smtClean="0">
                <a:solidFill>
                  <a:srgbClr val="2E75B6"/>
                </a:solidFill>
              </a:rPr>
              <a:t>Bullying/relationship violence prevention</a:t>
            </a:r>
          </a:p>
          <a:p>
            <a:pPr marL="1027113" indent="-1027113">
              <a:buNone/>
            </a:pPr>
            <a:r>
              <a:rPr lang="en-US" sz="3200" dirty="0" smtClean="0">
                <a:solidFill>
                  <a:srgbClr val="6CA644"/>
                </a:solidFill>
              </a:rPr>
              <a:t>14%  </a:t>
            </a:r>
            <a:r>
              <a:rPr lang="en-US" sz="3200" dirty="0" smtClean="0">
                <a:solidFill>
                  <a:srgbClr val="2E75B6"/>
                </a:solidFill>
              </a:rPr>
              <a:t>Appropriate internet/technology use</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758113" y="2362200"/>
            <a:ext cx="928687" cy="880234"/>
          </a:xfrm>
          <a:prstGeom prst="rect">
            <a:avLst/>
          </a:prstGeom>
        </p:spPr>
      </p:pic>
      <p:grpSp>
        <p:nvGrpSpPr>
          <p:cNvPr id="9" name="Group 8"/>
          <p:cNvGrpSpPr/>
          <p:nvPr/>
        </p:nvGrpSpPr>
        <p:grpSpPr>
          <a:xfrm>
            <a:off x="5486400" y="4114800"/>
            <a:ext cx="895190" cy="787047"/>
            <a:chOff x="5943601" y="4131690"/>
            <a:chExt cx="895190" cy="787047"/>
          </a:xfrm>
        </p:grpSpPr>
        <p:pic>
          <p:nvPicPr>
            <p:cNvPr id="5" name="Picture 4"/>
            <p:cNvPicPr>
              <a:picLocks noChangeAspect="1"/>
            </p:cNvPicPr>
            <p:nvPr/>
          </p:nvPicPr>
          <p:blipFill rotWithShape="1">
            <a:blip r:embed="rId3"/>
            <a:srcRect/>
            <a:stretch/>
          </p:blipFill>
          <p:spPr>
            <a:xfrm>
              <a:off x="5943601" y="4131690"/>
              <a:ext cx="895190" cy="787047"/>
            </a:xfrm>
            <a:prstGeom prst="ellipse">
              <a:avLst/>
            </a:prstGeom>
            <a:ln>
              <a:noFill/>
            </a:ln>
            <a:effectLst>
              <a:softEdge rad="63500"/>
            </a:effectLst>
          </p:spPr>
        </p:pic>
        <p:sp>
          <p:nvSpPr>
            <p:cNvPr id="8" name="Oval 7"/>
            <p:cNvSpPr/>
            <p:nvPr/>
          </p:nvSpPr>
          <p:spPr>
            <a:xfrm>
              <a:off x="6019799" y="4191000"/>
              <a:ext cx="745111" cy="668911"/>
            </a:xfrm>
            <a:prstGeom prst="ellipse">
              <a:avLst/>
            </a:prstGeom>
            <a:noFill/>
            <a:ln w="76200">
              <a:solidFill>
                <a:srgbClr val="FFC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88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371600"/>
          </a:xfrm>
        </p:spPr>
        <p:txBody>
          <a:bodyPr>
            <a:noAutofit/>
          </a:bodyPr>
          <a:lstStyle/>
          <a:p>
            <a:r>
              <a:rPr lang="en-US" sz="7200" cap="small" dirty="0" smtClean="0"/>
              <a:t>Education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education?</a:t>
            </a:r>
            <a:endParaRPr lang="en-US" sz="3200" dirty="0"/>
          </a:p>
        </p:txBody>
      </p:sp>
    </p:spTree>
    <p:extLst>
      <p:ext uri="{BB962C8B-B14F-4D97-AF65-F5344CB8AC3E}">
        <p14:creationId xmlns:p14="http://schemas.microsoft.com/office/powerpoint/2010/main" val="4156068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regarding education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35%  </a:t>
            </a:r>
            <a:r>
              <a:rPr lang="en-US" sz="3200" dirty="0" smtClean="0">
                <a:solidFill>
                  <a:srgbClr val="2E75B6"/>
                </a:solidFill>
              </a:rPr>
              <a:t>Getting and keeping good teachers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Increased parental involvement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Increased expectations for student achievement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Equality in funding among school districts</a:t>
            </a:r>
          </a:p>
          <a:p>
            <a:pPr marL="1027113" indent="-1027113">
              <a:buNone/>
            </a:pPr>
            <a:endParaRPr lang="en-US" sz="3200" dirty="0">
              <a:solidFill>
                <a:srgbClr val="2E75B6"/>
              </a:solidFill>
            </a:endParaRPr>
          </a:p>
          <a:p>
            <a:pPr marL="569913" indent="-569913">
              <a:buNone/>
            </a:pPr>
            <a:r>
              <a:rPr lang="en-US" sz="3200" i="1" dirty="0" smtClean="0">
                <a:solidFill>
                  <a:schemeClr val="tx1">
                    <a:lumMod val="50000"/>
                    <a:lumOff val="50000"/>
                  </a:schemeClr>
                </a:solidFill>
              </a:rPr>
              <a:t>In general, respondents rated the quality of schools and teachers very high.</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6217" t="6675" r="25719" b="36764"/>
          <a:stretch/>
        </p:blipFill>
        <p:spPr>
          <a:xfrm>
            <a:off x="7543800" y="2819400"/>
            <a:ext cx="838200" cy="762000"/>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4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371600"/>
          </a:xfrm>
        </p:spPr>
        <p:txBody>
          <a:bodyPr>
            <a:noAutofit/>
          </a:bodyPr>
          <a:lstStyle/>
          <a:p>
            <a:r>
              <a:rPr lang="en-US" sz="7200" cap="small" dirty="0" smtClean="0"/>
              <a:t>Aging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aging?</a:t>
            </a:r>
            <a:endParaRPr lang="en-US" sz="3200" dirty="0"/>
          </a:p>
        </p:txBody>
      </p:sp>
    </p:spTree>
    <p:extLst>
      <p:ext uri="{BB962C8B-B14F-4D97-AF65-F5344CB8AC3E}">
        <p14:creationId xmlns:p14="http://schemas.microsoft.com/office/powerpoint/2010/main" val="4240805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for older adults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19%  </a:t>
            </a:r>
            <a:r>
              <a:rPr lang="en-US" sz="3200" dirty="0" smtClean="0">
                <a:solidFill>
                  <a:srgbClr val="2E75B6"/>
                </a:solidFill>
              </a:rPr>
              <a:t>Independent living at home</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Transportation</a:t>
            </a:r>
            <a:endParaRPr lang="en-US" sz="3200" dirty="0">
              <a:solidFill>
                <a:srgbClr val="2E75B6"/>
              </a:solidFill>
            </a:endParaRPr>
          </a:p>
          <a:p>
            <a:pPr marL="1027113" indent="-1027113">
              <a:buNone/>
            </a:pPr>
            <a:r>
              <a:rPr lang="en-US" sz="3200" dirty="0" smtClean="0">
                <a:solidFill>
                  <a:srgbClr val="6CA644"/>
                </a:solidFill>
              </a:rPr>
              <a:t>13%  </a:t>
            </a:r>
            <a:r>
              <a:rPr lang="en-US" sz="3200" dirty="0" smtClean="0">
                <a:solidFill>
                  <a:srgbClr val="2E75B6"/>
                </a:solidFill>
              </a:rPr>
              <a:t>Ease of mobility in the community</a:t>
            </a:r>
          </a:p>
          <a:p>
            <a:pPr marL="1027113" indent="-1027113">
              <a:buNone/>
            </a:pPr>
            <a:r>
              <a:rPr lang="en-US" sz="3200" dirty="0" smtClean="0">
                <a:solidFill>
                  <a:srgbClr val="6CA644"/>
                </a:solidFill>
              </a:rPr>
              <a:t>13%  </a:t>
            </a:r>
            <a:r>
              <a:rPr lang="en-US" sz="3200" dirty="0" smtClean="0">
                <a:solidFill>
                  <a:srgbClr val="2E75B6"/>
                </a:solidFill>
              </a:rPr>
              <a:t>Affordable prescriptions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5" name="Picture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105400" y="2438400"/>
            <a:ext cx="752475" cy="711835"/>
          </a:xfrm>
          <a:prstGeom prst="rect">
            <a:avLst/>
          </a:prstGeom>
        </p:spPr>
      </p:pic>
      <p:pic>
        <p:nvPicPr>
          <p:cNvPr id="7" name="Picture 6"/>
          <p:cNvPicPr>
            <a:picLocks noChangeAspect="1"/>
          </p:cNvPicPr>
          <p:nvPr/>
        </p:nvPicPr>
        <p:blipFill>
          <a:blip r:embed="rId3"/>
          <a:stretch>
            <a:fillRect/>
          </a:stretch>
        </p:blipFill>
        <p:spPr>
          <a:xfrm>
            <a:off x="7162800" y="4038600"/>
            <a:ext cx="1066800" cy="935966"/>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287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Housing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93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3207602"/>
            <a:ext cx="4572000" cy="2514600"/>
          </a:xfrm>
        </p:spPr>
        <p:txBody>
          <a:bodyPr>
            <a:noAutofit/>
          </a:bodyPr>
          <a:lstStyle/>
          <a:p>
            <a:r>
              <a:rPr lang="en-US" sz="4800" b="1" cap="small" dirty="0" smtClean="0"/>
              <a:t>Leading Causes of Death in 1900?</a:t>
            </a:r>
            <a:endParaRPr lang="en-US" sz="4800" b="1" cap="small" dirty="0"/>
          </a:p>
        </p:txBody>
      </p:sp>
      <p:sp>
        <p:nvSpPr>
          <p:cNvPr id="5" name="Subtitle 4"/>
          <p:cNvSpPr>
            <a:spLocks noGrp="1"/>
          </p:cNvSpPr>
          <p:nvPr>
            <p:ph type="subTitle" idx="1"/>
          </p:nvPr>
        </p:nvSpPr>
        <p:spPr/>
        <p:txBody>
          <a:bodyPr/>
          <a:lstStyle/>
          <a:p>
            <a:endParaRPr lang="en-US"/>
          </a:p>
        </p:txBody>
      </p:sp>
      <p:pic>
        <p:nvPicPr>
          <p:cNvPr id="1026" name="Picture 2" descr="http://www.kansascity.com/living/star-magazine/3d93a8/picture5388762/ALTERNATES/FREE_960/family%20gathered%20in%20front%20of%20a%20dugout%20%20somewhere%20between%20Manhattan%20and%20Waba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2" t="3534" r="17535" b="17555"/>
          <a:stretch/>
        </p:blipFill>
        <p:spPr bwMode="auto">
          <a:xfrm>
            <a:off x="457200" y="457200"/>
            <a:ext cx="29639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jonline.com/sites/default/files/imagecache/superphoto/13321367.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7" t="3589" r="1277" b="32674"/>
          <a:stretch/>
        </p:blipFill>
        <p:spPr bwMode="auto">
          <a:xfrm>
            <a:off x="466373" y="3657600"/>
            <a:ext cx="2954745" cy="1979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orldonline.media.clients.ellingtoncms.com/img/croppedphotos/2013/03/08/go_genealogist_2_t640.jpg?a6ea3ebd4438a44b86d2e9c39ecf7613005fe067"/>
          <p:cNvPicPr>
            <a:picLocks noChangeAspect="1" noChangeArrowheads="1"/>
          </p:cNvPicPr>
          <p:nvPr/>
        </p:nvPicPr>
        <p:blipFill rotWithShape="1">
          <a:blip r:embed="rId5">
            <a:extLst>
              <a:ext uri="{28A0092B-C50C-407E-A947-70E740481C1C}">
                <a14:useLocalDpi xmlns:a14="http://schemas.microsoft.com/office/drawing/2010/main" val="0"/>
              </a:ext>
            </a:extLst>
          </a:blip>
          <a:srcRect l="9948" r="13802" b="32394"/>
          <a:stretch/>
        </p:blipFill>
        <p:spPr bwMode="auto">
          <a:xfrm>
            <a:off x="4419600" y="457200"/>
            <a:ext cx="4028750" cy="15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786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related to housing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52%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Assistance with property repair and maintenance</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Higher quality rentals</a:t>
            </a:r>
            <a:endParaRPr lang="en-US" sz="3200" dirty="0">
              <a:solidFill>
                <a:srgbClr val="2E75B6"/>
              </a:solidFill>
            </a:endParaRPr>
          </a:p>
          <a:p>
            <a:pPr marL="1027113" indent="-1027113">
              <a:buNone/>
            </a:pPr>
            <a:r>
              <a:rPr lang="en-US" sz="3200" dirty="0" smtClean="0">
                <a:solidFill>
                  <a:srgbClr val="6CA644"/>
                </a:solidFill>
              </a:rPr>
              <a:t>24%  </a:t>
            </a:r>
            <a:r>
              <a:rPr lang="en-US" sz="3200" dirty="0" smtClean="0">
                <a:solidFill>
                  <a:srgbClr val="2E75B6"/>
                </a:solidFill>
              </a:rPr>
              <a:t>Code enforcement</a:t>
            </a:r>
          </a:p>
          <a:p>
            <a:pPr marL="1027113" indent="-1027113">
              <a:buNone/>
            </a:pPr>
            <a:r>
              <a:rPr lang="en-US" sz="3200" dirty="0" smtClean="0">
                <a:solidFill>
                  <a:srgbClr val="6CA644"/>
                </a:solidFill>
              </a:rPr>
              <a:t>20%  </a:t>
            </a:r>
            <a:r>
              <a:rPr lang="en-US" sz="3200" dirty="0" smtClean="0">
                <a:solidFill>
                  <a:srgbClr val="2E75B6"/>
                </a:solidFill>
              </a:rPr>
              <a:t>Neighborhood improvement programs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5879" t="7895" r="29899" b="39474"/>
          <a:stretch/>
        </p:blipFill>
        <p:spPr>
          <a:xfrm>
            <a:off x="5181600" y="4267200"/>
            <a:ext cx="838201" cy="762000"/>
          </a:xfrm>
          <a:prstGeom prst="rect">
            <a:avLst/>
          </a:prstGeom>
        </p:spPr>
      </p:pic>
      <p:pic>
        <p:nvPicPr>
          <p:cNvPr id="5" name="Picture 4"/>
          <p:cNvPicPr>
            <a:picLocks noChangeAspect="1"/>
          </p:cNvPicPr>
          <p:nvPr/>
        </p:nvPicPr>
        <p:blipFill>
          <a:blip r:embed="rId3"/>
          <a:stretch>
            <a:fillRect/>
          </a:stretch>
        </p:blipFill>
        <p:spPr>
          <a:xfrm>
            <a:off x="7543800" y="2819400"/>
            <a:ext cx="895350" cy="1066800"/>
          </a:xfrm>
          <a:prstGeom prst="rect">
            <a:avLst/>
          </a:prstGeom>
        </p:spPr>
      </p:pic>
      <p:pic>
        <p:nvPicPr>
          <p:cNvPr id="6" name="Picture 5"/>
          <p:cNvPicPr>
            <a:picLocks noChangeAspect="1"/>
          </p:cNvPicPr>
          <p:nvPr/>
        </p:nvPicPr>
        <p:blipFill>
          <a:blip r:embed="rId4"/>
          <a:stretch>
            <a:fillRect/>
          </a:stretch>
        </p:blipFill>
        <p:spPr>
          <a:xfrm>
            <a:off x="7772400" y="5410200"/>
            <a:ext cx="990600" cy="990600"/>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3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143000"/>
          </a:xfrm>
        </p:spPr>
        <p:txBody>
          <a:bodyPr>
            <a:noAutofit/>
          </a:bodyPr>
          <a:lstStyle/>
          <a:p>
            <a:r>
              <a:rPr lang="en-US" sz="7200" cap="small" dirty="0" smtClean="0"/>
              <a:t>Transportation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transportation?</a:t>
            </a:r>
            <a:endParaRPr lang="en-US" sz="3200" dirty="0"/>
          </a:p>
        </p:txBody>
      </p:sp>
    </p:spTree>
    <p:extLst>
      <p:ext uri="{BB962C8B-B14F-4D97-AF65-F5344CB8AC3E}">
        <p14:creationId xmlns:p14="http://schemas.microsoft.com/office/powerpoint/2010/main" val="1476904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transportation-related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1027113" indent="-1027113">
              <a:buNone/>
            </a:pPr>
            <a:r>
              <a:rPr lang="en-US" sz="3200" dirty="0" smtClean="0">
                <a:solidFill>
                  <a:srgbClr val="6CA644"/>
                </a:solidFill>
              </a:rPr>
              <a:t>40%  </a:t>
            </a:r>
            <a:r>
              <a:rPr lang="en-US" sz="3200" dirty="0" smtClean="0">
                <a:solidFill>
                  <a:srgbClr val="2E75B6"/>
                </a:solidFill>
              </a:rPr>
              <a:t>Improve public transit service</a:t>
            </a:r>
            <a:endParaRPr lang="en-US" sz="3200" dirty="0">
              <a:solidFill>
                <a:srgbClr val="2E75B6"/>
              </a:solidFill>
            </a:endParaRPr>
          </a:p>
          <a:p>
            <a:pPr marL="1027113" indent="-1027113">
              <a:buNone/>
            </a:pPr>
            <a:r>
              <a:rPr lang="en-US" sz="3200" dirty="0" smtClean="0">
                <a:solidFill>
                  <a:srgbClr val="6CA644"/>
                </a:solidFill>
              </a:rPr>
              <a:t>32%  </a:t>
            </a:r>
            <a:r>
              <a:rPr lang="en-US" sz="3200" dirty="0" smtClean="0">
                <a:solidFill>
                  <a:srgbClr val="2E75B6"/>
                </a:solidFill>
              </a:rPr>
              <a:t>Develop a pedestrian-friendly transportation system to make areas more walkable</a:t>
            </a:r>
            <a:endParaRPr lang="en-US" sz="3200" dirty="0">
              <a:solidFill>
                <a:srgbClr val="2E75B6"/>
              </a:solidFill>
            </a:endParaRPr>
          </a:p>
          <a:p>
            <a:pPr marL="1027113" indent="-1027113">
              <a:buNone/>
            </a:pPr>
            <a:r>
              <a:rPr lang="en-US" sz="3200" dirty="0" smtClean="0">
                <a:solidFill>
                  <a:srgbClr val="6CA644"/>
                </a:solidFill>
              </a:rPr>
              <a:t>31%  </a:t>
            </a:r>
            <a:r>
              <a:rPr lang="en-US" sz="3200" dirty="0" smtClean="0">
                <a:solidFill>
                  <a:srgbClr val="2E75B6"/>
                </a:solidFill>
              </a:rPr>
              <a:t>Provide maintenance and improvements to existing facilities</a:t>
            </a:r>
            <a:endParaRPr lang="en-US" sz="3200" dirty="0">
              <a:solidFill>
                <a:srgbClr val="2E75B6"/>
              </a:solidFill>
            </a:endParaRPr>
          </a:p>
          <a:p>
            <a:pPr marL="1027113" indent="-1027113">
              <a:buNone/>
            </a:pPr>
            <a:r>
              <a:rPr lang="en-US" sz="3200" dirty="0" smtClean="0">
                <a:solidFill>
                  <a:srgbClr val="6CA644"/>
                </a:solidFill>
              </a:rPr>
              <a:t>28%  </a:t>
            </a:r>
            <a:r>
              <a:rPr lang="en-US" sz="3200" dirty="0" smtClean="0">
                <a:solidFill>
                  <a:srgbClr val="2E75B6"/>
                </a:solidFill>
              </a:rPr>
              <a:t>Expand and improve the bike route system</a:t>
            </a:r>
          </a:p>
          <a:p>
            <a:pPr marL="1027113" indent="-1027113">
              <a:buNone/>
            </a:pPr>
            <a:r>
              <a:rPr lang="en-US" sz="3200" dirty="0" smtClean="0">
                <a:solidFill>
                  <a:srgbClr val="6CA644"/>
                </a:solidFill>
              </a:rPr>
              <a:t>26%  </a:t>
            </a:r>
            <a:r>
              <a:rPr lang="en-US" sz="3200" dirty="0" smtClean="0">
                <a:solidFill>
                  <a:srgbClr val="2E75B6"/>
                </a:solidFill>
              </a:rPr>
              <a:t>Address texting and driving</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858000" y="5715000"/>
            <a:ext cx="1203294" cy="90466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90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371600"/>
          </a:xfrm>
        </p:spPr>
        <p:txBody>
          <a:bodyPr>
            <a:noAutofit/>
          </a:bodyPr>
          <a:lstStyle/>
          <a:p>
            <a:r>
              <a:rPr lang="en-US" sz="7200" cap="small" dirty="0" smtClean="0"/>
              <a:t>Infrastructure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3" y="3352800"/>
            <a:ext cx="5181600" cy="22098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infrastructure?</a:t>
            </a:r>
            <a:endParaRPr lang="en-US" sz="3200" dirty="0"/>
          </a:p>
        </p:txBody>
      </p:sp>
    </p:spTree>
    <p:extLst>
      <p:ext uri="{BB962C8B-B14F-4D97-AF65-F5344CB8AC3E}">
        <p14:creationId xmlns:p14="http://schemas.microsoft.com/office/powerpoint/2010/main" val="1536931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How would you rate the following public services/features?</a:t>
            </a:r>
            <a:endParaRPr lang="en-US" dirty="0"/>
          </a:p>
        </p:txBody>
      </p:sp>
      <p:sp>
        <p:nvSpPr>
          <p:cNvPr id="3" name="Content Placeholder 2"/>
          <p:cNvSpPr>
            <a:spLocks noGrp="1"/>
          </p:cNvSpPr>
          <p:nvPr>
            <p:ph sz="quarter" idx="1"/>
          </p:nvPr>
        </p:nvSpPr>
        <p:spPr>
          <a:xfrm>
            <a:off x="4876800" y="1788543"/>
            <a:ext cx="3886200" cy="5029200"/>
          </a:xfrm>
        </p:spPr>
        <p:txBody>
          <a:bodyPr>
            <a:normAutofit/>
          </a:bodyPr>
          <a:lstStyle/>
          <a:p>
            <a:pPr marL="0" indent="0">
              <a:buNone/>
            </a:pPr>
            <a:r>
              <a:rPr lang="en-US" sz="2600" b="1" dirty="0" smtClean="0"/>
              <a:t>Lower rated services     (still averaged fair-good):</a:t>
            </a:r>
          </a:p>
          <a:p>
            <a:pPr marL="457200" indent="-457200">
              <a:buNone/>
            </a:pPr>
            <a:r>
              <a:rPr lang="en-US" sz="3200" dirty="0" smtClean="0">
                <a:solidFill>
                  <a:srgbClr val="FA9500"/>
                </a:solidFill>
              </a:rPr>
              <a:t>Paths/safe options for biking and walking</a:t>
            </a:r>
          </a:p>
          <a:p>
            <a:pPr marL="457200" indent="-457200">
              <a:buNone/>
            </a:pPr>
            <a:r>
              <a:rPr lang="en-US" sz="3200" dirty="0" smtClean="0">
                <a:solidFill>
                  <a:srgbClr val="FA9500"/>
                </a:solidFill>
              </a:rPr>
              <a:t>Code enforcement for private properties</a:t>
            </a:r>
          </a:p>
          <a:p>
            <a:pPr marL="457200" indent="-457200">
              <a:buNone/>
            </a:pPr>
            <a:r>
              <a:rPr lang="en-US" sz="3200" dirty="0" smtClean="0">
                <a:solidFill>
                  <a:srgbClr val="FA9500"/>
                </a:solidFill>
              </a:rPr>
              <a:t>Road maintenance</a:t>
            </a: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sp>
        <p:nvSpPr>
          <p:cNvPr id="4" name="Content Placeholder 2"/>
          <p:cNvSpPr txBox="1">
            <a:spLocks/>
          </p:cNvSpPr>
          <p:nvPr/>
        </p:nvSpPr>
        <p:spPr>
          <a:xfrm>
            <a:off x="457200" y="1788543"/>
            <a:ext cx="38862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en-US" sz="2600" b="1" dirty="0" smtClean="0"/>
              <a:t>Highest rated services:</a:t>
            </a:r>
          </a:p>
          <a:p>
            <a:pPr marL="1027113" indent="-1027113">
              <a:buFont typeface="Wingdings"/>
              <a:buNone/>
            </a:pPr>
            <a:r>
              <a:rPr lang="en-US" sz="3200" dirty="0" smtClean="0">
                <a:solidFill>
                  <a:srgbClr val="2E75B6"/>
                </a:solidFill>
              </a:rPr>
              <a:t>Library facilities</a:t>
            </a:r>
          </a:p>
          <a:p>
            <a:pPr marL="1027113" indent="-1027113">
              <a:buFont typeface="Wingdings"/>
              <a:buNone/>
            </a:pPr>
            <a:r>
              <a:rPr lang="en-US" sz="3200" dirty="0" smtClean="0">
                <a:solidFill>
                  <a:srgbClr val="2E75B6"/>
                </a:solidFill>
              </a:rPr>
              <a:t>Fire department</a:t>
            </a:r>
          </a:p>
          <a:p>
            <a:pPr marL="1027113" indent="-1027113">
              <a:buFont typeface="Wingdings"/>
              <a:buNone/>
            </a:pPr>
            <a:r>
              <a:rPr lang="en-US" sz="3200" dirty="0" smtClean="0">
                <a:solidFill>
                  <a:srgbClr val="2E75B6"/>
                </a:solidFill>
              </a:rPr>
              <a:t>Emergency services</a:t>
            </a:r>
          </a:p>
          <a:p>
            <a:pPr marL="1027113" indent="-1027113">
              <a:buFont typeface="Wingdings"/>
              <a:buNone/>
            </a:pPr>
            <a:r>
              <a:rPr lang="en-US" sz="3200" dirty="0" smtClean="0">
                <a:solidFill>
                  <a:srgbClr val="2E75B6"/>
                </a:solidFill>
              </a:rPr>
              <a:t>Air quality</a:t>
            </a:r>
          </a:p>
          <a:p>
            <a:pPr marL="1027113" indent="-1027113">
              <a:buFont typeface="Wingdings"/>
              <a:buNone/>
            </a:pPr>
            <a:r>
              <a:rPr lang="en-US" sz="3200" dirty="0" smtClean="0">
                <a:solidFill>
                  <a:srgbClr val="2E75B6"/>
                </a:solidFill>
              </a:rPr>
              <a:t>Clean environment</a:t>
            </a:r>
          </a:p>
          <a:p>
            <a:pPr marL="1027113" indent="-1027113">
              <a:buFont typeface="Wingdings"/>
              <a:buNone/>
            </a:pPr>
            <a:endParaRPr lang="en-US" sz="3200" dirty="0" smtClean="0">
              <a:solidFill>
                <a:srgbClr val="2E75B6"/>
              </a:solidFill>
            </a:endParaRPr>
          </a:p>
          <a:p>
            <a:pPr marL="914400" indent="-914400">
              <a:buFont typeface="Wingdings"/>
              <a:buNone/>
            </a:pPr>
            <a:endParaRPr lang="en-US" dirty="0" smtClean="0">
              <a:solidFill>
                <a:srgbClr val="2E75B6"/>
              </a:solidFill>
            </a:endParaRPr>
          </a:p>
          <a:p>
            <a:pPr marL="0" indent="0">
              <a:buFont typeface="Wingdings"/>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7784644" y="5460379"/>
            <a:ext cx="960288" cy="986669"/>
          </a:xfrm>
          <a:prstGeom prst="rect">
            <a:avLst/>
          </a:prstGeom>
        </p:spPr>
      </p:pic>
      <p:pic>
        <p:nvPicPr>
          <p:cNvPr id="7" name="Picture 6"/>
          <p:cNvPicPr>
            <a:picLocks noChangeAspect="1"/>
          </p:cNvPicPr>
          <p:nvPr/>
        </p:nvPicPr>
        <p:blipFill>
          <a:blip r:embed="rId3"/>
          <a:stretch>
            <a:fillRect/>
          </a:stretch>
        </p:blipFill>
        <p:spPr>
          <a:xfrm>
            <a:off x="773036" y="5460379"/>
            <a:ext cx="990600" cy="1001607"/>
          </a:xfrm>
          <a:prstGeom prst="rect">
            <a:avLst/>
          </a:prstGeom>
        </p:spPr>
      </p:pic>
      <p:pic>
        <p:nvPicPr>
          <p:cNvPr id="8" name="Picture 7"/>
          <p:cNvPicPr>
            <a:picLocks noChangeAspect="1"/>
          </p:cNvPicPr>
          <p:nvPr/>
        </p:nvPicPr>
        <p:blipFill>
          <a:blip r:embed="rId4"/>
          <a:stretch>
            <a:fillRect/>
          </a:stretch>
        </p:blipFill>
        <p:spPr>
          <a:xfrm>
            <a:off x="2982362" y="5444452"/>
            <a:ext cx="1044946" cy="1033463"/>
          </a:xfrm>
          <a:prstGeom prst="rect">
            <a:avLst/>
          </a:prstGeom>
        </p:spPr>
      </p:pic>
      <p:pic>
        <p:nvPicPr>
          <p:cNvPr id="9" name="Picture 8"/>
          <p:cNvPicPr>
            <a:picLocks noChangeAspect="1"/>
          </p:cNvPicPr>
          <p:nvPr/>
        </p:nvPicPr>
        <p:blipFill>
          <a:blip r:embed="rId5"/>
          <a:stretch>
            <a:fillRect/>
          </a:stretch>
        </p:blipFill>
        <p:spPr>
          <a:xfrm>
            <a:off x="5279492" y="5466903"/>
            <a:ext cx="1044160" cy="1011012"/>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21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905000"/>
          </a:xfrm>
        </p:spPr>
        <p:txBody>
          <a:bodyPr>
            <a:noAutofit/>
          </a:bodyPr>
          <a:lstStyle/>
          <a:p>
            <a:r>
              <a:rPr lang="en-US" sz="7200" cap="small" dirty="0" smtClean="0"/>
              <a:t>Economics and Personal Finance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81000" y="1676400"/>
            <a:ext cx="1524000" cy="11507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txBox="1">
            <a:spLocks/>
          </p:cNvSpPr>
          <p:nvPr/>
        </p:nvSpPr>
        <p:spPr>
          <a:xfrm>
            <a:off x="2304552" y="3962400"/>
            <a:ext cx="6229847" cy="1600200"/>
          </a:xfrm>
          <a:prstGeom prst="rect">
            <a:avLst/>
          </a:prstGeom>
        </p:spPr>
        <p:txBody>
          <a:bodyPr vert="horz" anchor="ctr">
            <a:noAutofit/>
          </a:bodyPr>
          <a:lstStyle>
            <a:lvl1pPr marL="0" indent="0" algn="l" rtl="0" eaLnBrk="1" latinLnBrk="0" hangingPunct="1">
              <a:spcBef>
                <a:spcPts val="700"/>
              </a:spcBef>
              <a:buClr>
                <a:srgbClr val="008A60"/>
              </a:buClr>
              <a:buSzPct val="60000"/>
              <a:buFont typeface="Wingdings"/>
              <a:buNone/>
              <a:defRPr sz="2600" kern="1200">
                <a:solidFill>
                  <a:srgbClr val="FFFFFF"/>
                </a:solidFill>
                <a:latin typeface="+mn-lt"/>
                <a:ea typeface="+mn-ea"/>
                <a:cs typeface="+mn-cs"/>
              </a:defRPr>
            </a:lvl1pPr>
            <a:lvl2pPr marL="457200" indent="0" algn="ctr" rtl="0" eaLnBrk="1" latinLnBrk="0" hangingPunct="1">
              <a:spcBef>
                <a:spcPts val="550"/>
              </a:spcBef>
              <a:buClr>
                <a:srgbClr val="C0D730"/>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rgbClr val="FFCF1D"/>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rgbClr val="C0D730"/>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rgbClr val="FFCF1D"/>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lstStyle>
          <a:p>
            <a:r>
              <a:rPr lang="en-US" sz="3200" dirty="0" smtClean="0"/>
              <a:t>In your opinion, what are your community’s top needs or priorities related to economics and personal finance?</a:t>
            </a:r>
            <a:endParaRPr lang="en-US" sz="3200" dirty="0"/>
          </a:p>
        </p:txBody>
      </p:sp>
    </p:spTree>
    <p:extLst>
      <p:ext uri="{BB962C8B-B14F-4D97-AF65-F5344CB8AC3E}">
        <p14:creationId xmlns:p14="http://schemas.microsoft.com/office/powerpoint/2010/main" val="2197782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144747" cy="990600"/>
          </a:xfrm>
        </p:spPr>
        <p:txBody>
          <a:bodyPr>
            <a:normAutofit fontScale="90000"/>
          </a:bodyPr>
          <a:lstStyle/>
          <a:p>
            <a:r>
              <a:rPr lang="en-US" dirty="0" smtClean="0"/>
              <a:t>Top three economic/personal finance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1400" b="1" dirty="0"/>
          </a:p>
          <a:p>
            <a:pPr marL="1027113" indent="-1027113">
              <a:buNone/>
            </a:pPr>
            <a:r>
              <a:rPr lang="en-US" sz="3200" dirty="0" smtClean="0">
                <a:solidFill>
                  <a:srgbClr val="6CA644"/>
                </a:solidFill>
              </a:rPr>
              <a:t>36%  </a:t>
            </a:r>
            <a:r>
              <a:rPr lang="en-US" sz="3200" dirty="0" smtClean="0">
                <a:solidFill>
                  <a:srgbClr val="2E75B6"/>
                </a:solidFill>
              </a:rPr>
              <a:t>Availability of jobs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Emergency assistance to individuals or families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Assistance with searching for and gaining employment</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Small business development</a:t>
            </a:r>
          </a:p>
          <a:p>
            <a:pPr marL="1027113" indent="-1027113">
              <a:buNone/>
            </a:pPr>
            <a:r>
              <a:rPr lang="en-US" sz="3200" dirty="0" smtClean="0">
                <a:solidFill>
                  <a:srgbClr val="6CA644"/>
                </a:solidFill>
              </a:rPr>
              <a:t>19%  </a:t>
            </a:r>
            <a:r>
              <a:rPr lang="en-US" sz="3200" dirty="0" smtClean="0">
                <a:solidFill>
                  <a:srgbClr val="2E75B6"/>
                </a:solidFill>
              </a:rPr>
              <a:t>Low-cost resources to help with personal finance management</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105400" y="2209800"/>
            <a:ext cx="921179" cy="904875"/>
          </a:xfrm>
          <a:prstGeom prst="rect">
            <a:avLst/>
          </a:prstGeom>
        </p:spPr>
      </p:pic>
      <p:pic>
        <p:nvPicPr>
          <p:cNvPr id="5" name="Picture 4"/>
          <p:cNvPicPr>
            <a:picLocks noChangeAspect="1"/>
          </p:cNvPicPr>
          <p:nvPr/>
        </p:nvPicPr>
        <p:blipFill>
          <a:blip r:embed="rId3"/>
          <a:stretch>
            <a:fillRect/>
          </a:stretch>
        </p:blipFill>
        <p:spPr>
          <a:xfrm>
            <a:off x="6477000" y="4384938"/>
            <a:ext cx="990600" cy="914399"/>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6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Leading</a:t>
            </a:r>
            <a:br>
              <a:rPr lang="en-US" sz="7200" cap="small" dirty="0" smtClean="0"/>
            </a:br>
            <a:r>
              <a:rPr lang="en-US" sz="7200" cap="small" dirty="0" smtClean="0"/>
              <a:t>Causes of </a:t>
            </a:r>
            <a:br>
              <a:rPr lang="en-US" sz="7200" cap="small" dirty="0" smtClean="0"/>
            </a:br>
            <a:r>
              <a:rPr lang="en-US" sz="7200" cap="small" dirty="0" smtClean="0"/>
              <a:t>Death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6324600" y="41910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15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Leading Causes of Death</a:t>
            </a:r>
            <a:br>
              <a:rPr lang="en-US" dirty="0" smtClean="0"/>
            </a:br>
            <a:r>
              <a:rPr lang="en-US" sz="3600" dirty="0" smtClean="0"/>
              <a:t>(2009-2013)</a:t>
            </a:r>
            <a:endParaRPr lang="en-US" dirty="0"/>
          </a:p>
        </p:txBody>
      </p:sp>
      <p:sp>
        <p:nvSpPr>
          <p:cNvPr id="3" name="Content Placeholder 2"/>
          <p:cNvSpPr>
            <a:spLocks noGrp="1"/>
          </p:cNvSpPr>
          <p:nvPr>
            <p:ph sz="quarter" idx="1"/>
          </p:nvPr>
        </p:nvSpPr>
        <p:spPr>
          <a:xfrm>
            <a:off x="612648" y="1600200"/>
            <a:ext cx="3806952" cy="5105400"/>
          </a:xfrm>
        </p:spPr>
        <p:txBody>
          <a:bodyPr>
            <a:normAutofit fontScale="85000" lnSpcReduction="20000"/>
          </a:bodyPr>
          <a:lstStyle/>
          <a:p>
            <a:pPr marL="0" indent="0">
              <a:buClr>
                <a:srgbClr val="C0D730"/>
              </a:buClr>
              <a:buNone/>
            </a:pPr>
            <a:r>
              <a:rPr lang="en-US" sz="3000" u="sng" dirty="0" smtClean="0"/>
              <a:t>Kansas</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endParaRPr lang="en-US" sz="3000" dirty="0">
              <a:solidFill>
                <a:srgbClr val="2E75B6"/>
              </a:solidFill>
            </a:endParaRPr>
          </a:p>
          <a:p>
            <a:pPr marL="0" indent="0">
              <a:buClr>
                <a:srgbClr val="C0D730"/>
              </a:buClr>
              <a:buNone/>
            </a:pPr>
            <a:endParaRPr lang="en-US" sz="3000" u="sng" dirty="0" smtClean="0"/>
          </a:p>
          <a:p>
            <a:pPr marL="0" indent="0">
              <a:buClr>
                <a:srgbClr val="C0D730"/>
              </a:buClr>
              <a:buNone/>
            </a:pPr>
            <a:endParaRPr lang="en-US" sz="3000" u="sng" dirty="0"/>
          </a:p>
        </p:txBody>
      </p:sp>
      <p:sp>
        <p:nvSpPr>
          <p:cNvPr id="6" name="Content Placeholder 2"/>
          <p:cNvSpPr txBox="1">
            <a:spLocks/>
          </p:cNvSpPr>
          <p:nvPr/>
        </p:nvSpPr>
        <p:spPr>
          <a:xfrm>
            <a:off x="4689348" y="1600200"/>
            <a:ext cx="3806952" cy="5105400"/>
          </a:xfrm>
          <a:prstGeom prst="rect">
            <a:avLst/>
          </a:prstGeom>
        </p:spPr>
        <p:txBody>
          <a:bodyPr vert="horz">
            <a:normAutofit fontScale="85000" lnSpcReduction="2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C0D730"/>
              </a:buClr>
              <a:buFont typeface="Wingdings"/>
              <a:buNone/>
            </a:pPr>
            <a:r>
              <a:rPr lang="en-US" sz="3000" u="sng" dirty="0" smtClean="0"/>
              <a:t>Riley County</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p>
          <a:p>
            <a:pPr marL="0" indent="0">
              <a:buClr>
                <a:srgbClr val="C0D730"/>
              </a:buClr>
              <a:buFont typeface="Wingdings"/>
              <a:buNone/>
            </a:pPr>
            <a:endParaRPr lang="en-US" sz="3000" u="sng" dirty="0" smtClean="0"/>
          </a:p>
          <a:p>
            <a:pPr marL="0" indent="0">
              <a:buClr>
                <a:srgbClr val="C0D730"/>
              </a:buClr>
              <a:buFont typeface="Wingdings"/>
              <a:buNone/>
            </a:pPr>
            <a:endParaRPr lang="en-US" sz="3000" u="sng"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762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0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Key Health Indicators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1828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189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455066"/>
            <a:ext cx="4572000" cy="3267136"/>
          </a:xfrm>
        </p:spPr>
        <p:txBody>
          <a:bodyPr>
            <a:noAutofit/>
          </a:bodyPr>
          <a:lstStyle/>
          <a:p>
            <a:r>
              <a:rPr lang="en-US" sz="4800" b="1" cap="small" dirty="0" smtClean="0"/>
              <a:t>Life Expectancy in 1900?  </a:t>
            </a:r>
            <a:br>
              <a:rPr lang="en-US" sz="4800" b="1" cap="small" dirty="0" smtClean="0"/>
            </a:br>
            <a:r>
              <a:rPr lang="en-US" sz="4800" b="1" cap="small" dirty="0" smtClean="0"/>
              <a:t>1960? </a:t>
            </a:r>
            <a:br>
              <a:rPr lang="en-US" sz="4800" b="1" cap="small" dirty="0" smtClean="0"/>
            </a:br>
            <a:r>
              <a:rPr lang="en-US" sz="4800" b="1" cap="small" dirty="0" smtClean="0"/>
              <a:t>2010?</a:t>
            </a:r>
            <a:endParaRPr lang="en-US" sz="4800" b="1" cap="small" dirty="0"/>
          </a:p>
        </p:txBody>
      </p:sp>
      <p:sp>
        <p:nvSpPr>
          <p:cNvPr id="5" name="Subtitle 4"/>
          <p:cNvSpPr>
            <a:spLocks noGrp="1"/>
          </p:cNvSpPr>
          <p:nvPr>
            <p:ph type="subTitle" idx="1"/>
          </p:nvPr>
        </p:nvSpPr>
        <p:spPr/>
        <p:txBody>
          <a:bodyPr/>
          <a:lstStyle/>
          <a:p>
            <a:endParaRPr lang="en-US"/>
          </a:p>
        </p:txBody>
      </p:sp>
      <p:pic>
        <p:nvPicPr>
          <p:cNvPr id="1026" name="Picture 2" descr="http://www.kansascity.com/living/star-magazine/3d93a8/picture5388762/ALTERNATES/FREE_960/family%20gathered%20in%20front%20of%20a%20dugout%20%20somewhere%20between%20Manhattan%20and%20Waba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2" t="3534" r="17535" b="17555"/>
          <a:stretch/>
        </p:blipFill>
        <p:spPr bwMode="auto">
          <a:xfrm>
            <a:off x="457200" y="457200"/>
            <a:ext cx="29639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jonline.com/sites/default/files/imagecache/superphoto/13321367.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7" t="3589" r="1277" b="32674"/>
          <a:stretch/>
        </p:blipFill>
        <p:spPr bwMode="auto">
          <a:xfrm>
            <a:off x="466373" y="3657600"/>
            <a:ext cx="2954745" cy="1979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orldonline.media.clients.ellingtoncms.com/img/croppedphotos/2013/03/08/go_genealogist_2_t640.jpg?a6ea3ebd4438a44b86d2e9c39ecf7613005fe067"/>
          <p:cNvPicPr>
            <a:picLocks noChangeAspect="1" noChangeArrowheads="1"/>
          </p:cNvPicPr>
          <p:nvPr/>
        </p:nvPicPr>
        <p:blipFill rotWithShape="1">
          <a:blip r:embed="rId5">
            <a:extLst>
              <a:ext uri="{28A0092B-C50C-407E-A947-70E740481C1C}">
                <a14:useLocalDpi xmlns:a14="http://schemas.microsoft.com/office/drawing/2010/main" val="0"/>
              </a:ext>
            </a:extLst>
          </a:blip>
          <a:srcRect l="9948" r="13802" b="32394"/>
          <a:stretch/>
        </p:blipFill>
        <p:spPr bwMode="auto">
          <a:xfrm>
            <a:off x="4419600" y="457200"/>
            <a:ext cx="4028750" cy="15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99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3124200"/>
            <a:ext cx="7123113" cy="2514600"/>
          </a:xfrm>
        </p:spPr>
        <p:txBody>
          <a:bodyPr>
            <a:noAutofit/>
          </a:bodyPr>
          <a:lstStyle/>
          <a:p>
            <a:r>
              <a:rPr lang="en-US" sz="6600" dirty="0" smtClean="0"/>
              <a:t>What do you notice on the handout?</a:t>
            </a:r>
            <a:endParaRPr lang="en-US" sz="6600" dirty="0"/>
          </a:p>
        </p:txBody>
      </p:sp>
      <p:sp>
        <p:nvSpPr>
          <p:cNvPr id="4" name="Title 3"/>
          <p:cNvSpPr>
            <a:spLocks noGrp="1"/>
          </p:cNvSpPr>
          <p:nvPr>
            <p:ph type="title"/>
          </p:nvPr>
        </p:nvSpPr>
        <p:spPr/>
        <p:txBody>
          <a:bodyPr/>
          <a:lstStyle/>
          <a:p>
            <a:r>
              <a:rPr lang="en-US" dirty="0" smtClean="0"/>
              <a:t>Key Health Indicators</a:t>
            </a:r>
            <a:endParaRPr lang="en-US" dirty="0"/>
          </a:p>
        </p:txBody>
      </p:sp>
      <p:pic>
        <p:nvPicPr>
          <p:cNvPr id="6" name="Picture 5"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6858000" y="2286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14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52400" y="228599"/>
          <a:ext cx="8915401" cy="6096001"/>
        </p:xfrm>
        <a:graphic>
          <a:graphicData uri="http://schemas.openxmlformats.org/drawingml/2006/table">
            <a:tbl>
              <a:tblPr/>
              <a:tblGrid>
                <a:gridCol w="7010400"/>
                <a:gridCol w="990600"/>
                <a:gridCol w="914401"/>
              </a:tblGrid>
              <a:tr h="542990">
                <a:tc>
                  <a:txBody>
                    <a:bodyPr/>
                    <a:lstStyle/>
                    <a:p>
                      <a:pPr algn="l" fontAlgn="b"/>
                      <a:r>
                        <a:rPr lang="en-US" sz="1800" b="1" i="0" u="none" strike="noStrike" dirty="0" smtClean="0">
                          <a:solidFill>
                            <a:srgbClr val="FFFFFF"/>
                          </a:solidFill>
                          <a:effectLst/>
                          <a:latin typeface="Calibri" panose="020F0502020204030204" pitchFamily="34" charset="0"/>
                        </a:rPr>
                        <a:t> Data </a:t>
                      </a:r>
                      <a:r>
                        <a:rPr lang="en-US" sz="1800" b="1" i="0" u="none" strike="noStrike" dirty="0">
                          <a:solidFill>
                            <a:srgbClr val="FFFFFF"/>
                          </a:solidFill>
                          <a:effectLst/>
                          <a:latin typeface="Calibri" panose="020F0502020204030204" pitchFamily="34" charset="0"/>
                        </a:rPr>
                        <a:t>Indicator</a:t>
                      </a:r>
                    </a:p>
                  </a:txBody>
                  <a:tcPr marL="4861" marR="4861" marT="4861"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b"/>
                      <a:r>
                        <a:rPr lang="en-US" sz="1800" b="1" i="0" u="none" strike="noStrike" dirty="0">
                          <a:solidFill>
                            <a:srgbClr val="FFFFFF"/>
                          </a:solidFill>
                          <a:effectLst/>
                          <a:latin typeface="Calibri" panose="020F0502020204030204" pitchFamily="34" charset="0"/>
                        </a:rPr>
                        <a:t>Kansas</a:t>
                      </a:r>
                    </a:p>
                  </a:txBody>
                  <a:tcPr marL="4861" marR="4861" marT="4861"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b"/>
                      <a:r>
                        <a:rPr lang="en-US" sz="1800" b="1" i="0" u="none" strike="noStrike" dirty="0">
                          <a:solidFill>
                            <a:srgbClr val="FFFFFF"/>
                          </a:solidFill>
                          <a:effectLst/>
                          <a:latin typeface="Calibri" panose="020F0502020204030204" pitchFamily="34" charset="0"/>
                        </a:rPr>
                        <a:t>Riley County</a:t>
                      </a:r>
                    </a:p>
                  </a:txBody>
                  <a:tcPr marL="4861" marR="4861" marT="4861"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r>
              <a:tr h="5133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with fair or poor self- perceived health status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1" i="0" u="none" strike="noStrike" dirty="0">
                          <a:solidFill>
                            <a:srgbClr val="000000"/>
                          </a:solidFill>
                          <a:effectLst/>
                          <a:latin typeface="Calibri" panose="020F0502020204030204" pitchFamily="34" charset="0"/>
                        </a:rPr>
                        <a:t>15.4%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0" i="0" u="none" strike="noStrike">
                          <a:solidFill>
                            <a:srgbClr val="000000"/>
                          </a:solidFill>
                          <a:effectLst/>
                          <a:latin typeface="Calibri" panose="020F0502020204030204" pitchFamily="34" charset="0"/>
                        </a:rPr>
                        <a:t>8.7%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4572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population without health insurance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12.3%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72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of adults with no personal doctor or health care provider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0" i="0" u="none" strike="noStrike">
                          <a:solidFill>
                            <a:srgbClr val="000000"/>
                          </a:solidFill>
                          <a:effectLst/>
                          <a:latin typeface="Calibri" panose="020F0502020204030204" pitchFamily="34" charset="0"/>
                        </a:rPr>
                        <a:t>21.5%</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1" i="0" u="none" strike="noStrike">
                          <a:solidFill>
                            <a:srgbClr val="000000"/>
                          </a:solidFill>
                          <a:effectLst/>
                          <a:latin typeface="Calibri" panose="020F0502020204030204" pitchFamily="34" charset="0"/>
                        </a:rPr>
                        <a:t>36.9%</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4572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with hypertension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31.3%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18.9%</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3810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tested and diagnosed with high cholesterol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1" i="0" u="none" strike="noStrike">
                          <a:solidFill>
                            <a:srgbClr val="000000"/>
                          </a:solidFill>
                          <a:effectLst/>
                          <a:latin typeface="Calibri" panose="020F0502020204030204" pitchFamily="34" charset="0"/>
                        </a:rPr>
                        <a:t>38.1%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28.6%</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4572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diagnosed with diabetes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9.6%</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4.5%</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2151">
                <a:tc>
                  <a:txBody>
                    <a:bodyPr/>
                    <a:lstStyle/>
                    <a:p>
                      <a:pPr algn="l" fontAlgn="b"/>
                      <a:r>
                        <a:rPr lang="en-US" sz="1800" b="0" i="0" u="none" strike="noStrike" dirty="0" smtClean="0">
                          <a:solidFill>
                            <a:srgbClr val="000000"/>
                          </a:solidFill>
                          <a:effectLst/>
                          <a:latin typeface="Calibri" panose="020F0502020204030204" pitchFamily="34" charset="0"/>
                        </a:rPr>
                        <a:t> Rate </a:t>
                      </a:r>
                      <a:r>
                        <a:rPr lang="en-US" sz="1800" b="0" i="0" u="none" strike="noStrike" dirty="0">
                          <a:solidFill>
                            <a:srgbClr val="000000"/>
                          </a:solidFill>
                          <a:effectLst/>
                          <a:latin typeface="Calibri" panose="020F0502020204030204" pitchFamily="34" charset="0"/>
                        </a:rPr>
                        <a:t>of age-adjusted cancer (all cancers, per 100,000, 2007-2011)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1" i="0" u="none" strike="noStrike">
                          <a:solidFill>
                            <a:srgbClr val="000000"/>
                          </a:solidFill>
                          <a:effectLst/>
                          <a:latin typeface="Calibri" panose="020F0502020204030204" pitchFamily="34" charset="0"/>
                        </a:rPr>
                        <a:t>21.1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15.5</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386049">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who are obese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30.0%</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72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living with a disability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1" i="0" u="none" strike="noStrike">
                          <a:solidFill>
                            <a:srgbClr val="000000"/>
                          </a:solidFill>
                          <a:effectLst/>
                          <a:latin typeface="Calibri" panose="020F0502020204030204" pitchFamily="34" charset="0"/>
                        </a:rPr>
                        <a:t>21.1%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15.5%</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6858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not participating in the recommended level of physical activity (aerobic and/or strengthening)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82.1%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73.4%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72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reported consuming fruit less than one time per day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0" i="0" u="none" strike="noStrike">
                          <a:solidFill>
                            <a:srgbClr val="000000"/>
                          </a:solidFill>
                          <a:effectLst/>
                          <a:latin typeface="Calibri" panose="020F0502020204030204" pitchFamily="34" charset="0"/>
                        </a:rPr>
                        <a:t>41.7%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b"/>
                      <a:r>
                        <a:rPr lang="en-US" sz="1800" b="1" i="0" u="none" strike="noStrike" dirty="0">
                          <a:solidFill>
                            <a:srgbClr val="000000"/>
                          </a:solidFill>
                          <a:effectLst/>
                          <a:latin typeface="Calibri" panose="020F0502020204030204" pitchFamily="34" charset="0"/>
                        </a:rPr>
                        <a:t>44.6%</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381000">
                <a:tc>
                  <a:txBody>
                    <a:bodyPr/>
                    <a:lstStyle/>
                    <a:p>
                      <a:pPr algn="l" fontAlgn="b"/>
                      <a:r>
                        <a:rPr lang="en-US" sz="1800" b="0" i="0" u="none" strike="noStrike" dirty="0" smtClean="0">
                          <a:solidFill>
                            <a:srgbClr val="000000"/>
                          </a:solidFill>
                          <a:effectLst/>
                          <a:latin typeface="Calibri" panose="020F0502020204030204" pitchFamily="34" charset="0"/>
                        </a:rPr>
                        <a:t> Percent </a:t>
                      </a:r>
                      <a:r>
                        <a:rPr lang="en-US" sz="1800" b="0" i="0" u="none" strike="noStrike" dirty="0">
                          <a:solidFill>
                            <a:srgbClr val="000000"/>
                          </a:solidFill>
                          <a:effectLst/>
                          <a:latin typeface="Calibri" panose="020F0502020204030204" pitchFamily="34" charset="0"/>
                        </a:rPr>
                        <a:t>adults consuming vegetables less than one time per day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22.9%</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27.3%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7096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52400" y="228598"/>
          <a:ext cx="8915401" cy="6248402"/>
        </p:xfrm>
        <a:graphic>
          <a:graphicData uri="http://schemas.openxmlformats.org/drawingml/2006/table">
            <a:tbl>
              <a:tblPr/>
              <a:tblGrid>
                <a:gridCol w="7010400"/>
                <a:gridCol w="914400"/>
                <a:gridCol w="990601"/>
              </a:tblGrid>
              <a:tr h="184941">
                <a:tc>
                  <a:txBody>
                    <a:bodyPr/>
                    <a:lstStyle/>
                    <a:p>
                      <a:pPr algn="l" fontAlgn="b"/>
                      <a:r>
                        <a:rPr lang="en-US" sz="2000" b="1" i="0" u="none" strike="noStrike" dirty="0">
                          <a:solidFill>
                            <a:srgbClr val="FFFFFF"/>
                          </a:solidFill>
                          <a:effectLst/>
                          <a:latin typeface="Calibri" panose="020F0502020204030204" pitchFamily="34" charset="0"/>
                        </a:rPr>
                        <a:t>Data Indicator</a:t>
                      </a:r>
                    </a:p>
                  </a:txBody>
                  <a:tcPr marL="4861" marR="4861" marT="4861" marB="0" anchor="b">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r" fontAlgn="b"/>
                      <a:r>
                        <a:rPr lang="en-US" sz="2000" b="1" i="0" u="none" strike="noStrike">
                          <a:solidFill>
                            <a:srgbClr val="FFFFFF"/>
                          </a:solidFill>
                          <a:effectLst/>
                          <a:latin typeface="Calibri" panose="020F0502020204030204" pitchFamily="34" charset="0"/>
                        </a:rPr>
                        <a:t>Kansas</a:t>
                      </a:r>
                    </a:p>
                  </a:txBody>
                  <a:tcPr marL="4861" marR="4861" marT="4861"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r" fontAlgn="b"/>
                      <a:r>
                        <a:rPr lang="en-US" sz="2000" b="1" i="0" u="none" strike="noStrike">
                          <a:solidFill>
                            <a:srgbClr val="FFFFFF"/>
                          </a:solidFill>
                          <a:effectLst/>
                          <a:latin typeface="Calibri" panose="020F0502020204030204" pitchFamily="34" charset="0"/>
                        </a:rPr>
                        <a:t>Riley County</a:t>
                      </a:r>
                    </a:p>
                  </a:txBody>
                  <a:tcPr marL="4861" marR="4861" marT="4861"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r>
              <a:tr h="376141">
                <a:tc>
                  <a:txBody>
                    <a:bodyPr/>
                    <a:lstStyle/>
                    <a:p>
                      <a:pPr algn="l" fontAlgn="b"/>
                      <a:r>
                        <a:rPr lang="en-US" sz="2000" b="0" i="0" u="none" strike="noStrike" dirty="0">
                          <a:solidFill>
                            <a:srgbClr val="000000"/>
                          </a:solidFill>
                          <a:effectLst/>
                          <a:latin typeface="Calibri" panose="020F0502020204030204" pitchFamily="34" charset="0"/>
                        </a:rPr>
                        <a:t>Percent adults who currently smoke cigarettes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20.0%</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19.8%</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762000">
                <a:tc>
                  <a:txBody>
                    <a:bodyPr/>
                    <a:lstStyle/>
                    <a:p>
                      <a:pPr algn="l" fontAlgn="b"/>
                      <a:r>
                        <a:rPr lang="en-US" sz="2000" b="0" i="0" u="none" strike="noStrike">
                          <a:solidFill>
                            <a:srgbClr val="000000"/>
                          </a:solidFill>
                          <a:effectLst/>
                          <a:latin typeface="Calibri" panose="020F0502020204030204" pitchFamily="34" charset="0"/>
                        </a:rPr>
                        <a:t>Percent of adults reporting that mental health was not good on 14 or more days in the past 30 days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9.7%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9.8%</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7200">
                <a:tc>
                  <a:txBody>
                    <a:bodyPr/>
                    <a:lstStyle/>
                    <a:p>
                      <a:pPr algn="l" fontAlgn="b"/>
                      <a:r>
                        <a:rPr lang="en-US" sz="2000" b="0" i="0" u="none" strike="noStrike">
                          <a:solidFill>
                            <a:srgbClr val="000000"/>
                          </a:solidFill>
                          <a:effectLst/>
                          <a:latin typeface="Calibri" panose="020F0502020204030204" pitchFamily="34" charset="0"/>
                        </a:rPr>
                        <a:t>Percent of adults ever diagnosed with a depressive disorder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18.1%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1" i="0" u="none" strike="noStrike">
                          <a:solidFill>
                            <a:srgbClr val="000000"/>
                          </a:solidFill>
                          <a:effectLst/>
                          <a:latin typeface="Calibri" panose="020F0502020204030204" pitchFamily="34" charset="0"/>
                        </a:rPr>
                        <a:t>23.9%</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381000">
                <a:tc>
                  <a:txBody>
                    <a:bodyPr/>
                    <a:lstStyle/>
                    <a:p>
                      <a:pPr algn="l" fontAlgn="b"/>
                      <a:r>
                        <a:rPr lang="en-US" sz="2000" b="0" i="0" u="none" strike="noStrike">
                          <a:solidFill>
                            <a:srgbClr val="000000"/>
                          </a:solidFill>
                          <a:effectLst/>
                          <a:latin typeface="Calibri" panose="020F0502020204030204" pitchFamily="34" charset="0"/>
                        </a:rPr>
                        <a:t>Percent of persons with food insecurity (2012)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15.0%</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16.2%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7200">
                <a:tc>
                  <a:txBody>
                    <a:bodyPr/>
                    <a:lstStyle/>
                    <a:p>
                      <a:pPr algn="l" fontAlgn="b"/>
                      <a:r>
                        <a:rPr lang="en-US" sz="2000" b="0" i="0" u="none" strike="noStrike">
                          <a:solidFill>
                            <a:srgbClr val="000000"/>
                          </a:solidFill>
                          <a:effectLst/>
                          <a:latin typeface="Calibri" panose="020F0502020204030204" pitchFamily="34" charset="0"/>
                        </a:rPr>
                        <a:t>Percent of adults who are binge drinkers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15.4%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1" i="0" u="none" strike="noStrike">
                          <a:solidFill>
                            <a:srgbClr val="000000"/>
                          </a:solidFill>
                          <a:effectLst/>
                          <a:latin typeface="Calibri" panose="020F0502020204030204" pitchFamily="34" charset="0"/>
                        </a:rPr>
                        <a:t>24.4%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381000">
                <a:tc>
                  <a:txBody>
                    <a:bodyPr/>
                    <a:lstStyle/>
                    <a:p>
                      <a:pPr algn="l" fontAlgn="b"/>
                      <a:r>
                        <a:rPr lang="en-US" sz="2000" b="0" i="0" u="none" strike="noStrike">
                          <a:solidFill>
                            <a:srgbClr val="000000"/>
                          </a:solidFill>
                          <a:effectLst/>
                          <a:latin typeface="Calibri" panose="020F0502020204030204" pitchFamily="34" charset="0"/>
                        </a:rPr>
                        <a:t>Percent of births with inadequate prenatal care (2012)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11.7%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13.4%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457200">
                <a:tc>
                  <a:txBody>
                    <a:bodyPr/>
                    <a:lstStyle/>
                    <a:p>
                      <a:pPr algn="l" fontAlgn="b"/>
                      <a:r>
                        <a:rPr lang="en-US" sz="2000" b="0" i="0" u="none" strike="noStrike">
                          <a:solidFill>
                            <a:srgbClr val="000000"/>
                          </a:solidFill>
                          <a:effectLst/>
                          <a:latin typeface="Calibri" panose="020F0502020204030204" pitchFamily="34" charset="0"/>
                        </a:rPr>
                        <a:t>Percent of premature births (2010 – 2012) </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8.9%</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8.1%</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381000">
                <a:tc>
                  <a:txBody>
                    <a:bodyPr/>
                    <a:lstStyle/>
                    <a:p>
                      <a:pPr algn="l" fontAlgn="b"/>
                      <a:r>
                        <a:rPr lang="en-US" sz="2000" b="0" i="0" u="none" strike="noStrike">
                          <a:solidFill>
                            <a:srgbClr val="000000"/>
                          </a:solidFill>
                          <a:effectLst/>
                          <a:latin typeface="Calibri" panose="020F0502020204030204" pitchFamily="34" charset="0"/>
                        </a:rPr>
                        <a:t>Percent mothers smoked during pregancy (2010-2012)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14.4%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10.8%</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381000">
                <a:tc>
                  <a:txBody>
                    <a:bodyPr/>
                    <a:lstStyle/>
                    <a:p>
                      <a:pPr algn="l" fontAlgn="b"/>
                      <a:r>
                        <a:rPr lang="en-US" sz="2000" b="0" i="0" u="none" strike="noStrike">
                          <a:solidFill>
                            <a:srgbClr val="000000"/>
                          </a:solidFill>
                          <a:effectLst/>
                          <a:latin typeface="Calibri" panose="020F0502020204030204" pitchFamily="34" charset="0"/>
                        </a:rPr>
                        <a:t>Infant mortality rate (2009 – 2013) </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6.4</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6.2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381000">
                <a:tc>
                  <a:txBody>
                    <a:bodyPr/>
                    <a:lstStyle/>
                    <a:p>
                      <a:pPr algn="l" fontAlgn="b"/>
                      <a:r>
                        <a:rPr lang="en-US" sz="2000" b="0" i="0" u="none" strike="noStrike">
                          <a:solidFill>
                            <a:srgbClr val="000000"/>
                          </a:solidFill>
                          <a:effectLst/>
                          <a:latin typeface="Calibri" panose="020F0502020204030204" pitchFamily="34" charset="0"/>
                        </a:rPr>
                        <a:t>Percent infants fully immunized at 24 months (2011-2012)</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71.7%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70.7%</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r h="762000">
                <a:tc>
                  <a:txBody>
                    <a:bodyPr/>
                    <a:lstStyle/>
                    <a:p>
                      <a:pPr algn="l" fontAlgn="b"/>
                      <a:r>
                        <a:rPr lang="en-US" sz="2000" b="0" i="0" u="none" strike="noStrike">
                          <a:solidFill>
                            <a:srgbClr val="000000"/>
                          </a:solidFill>
                          <a:effectLst/>
                          <a:latin typeface="Calibri" panose="020F0502020204030204" pitchFamily="34" charset="0"/>
                        </a:rPr>
                        <a:t>Percent adults who reported they do not always wear a seatbelt when they drive or ride in a car (2013)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1" i="0" u="none" strike="noStrike">
                          <a:solidFill>
                            <a:srgbClr val="000000"/>
                          </a:solidFill>
                          <a:effectLst/>
                          <a:latin typeface="Calibri" panose="020F0502020204030204" pitchFamily="34" charset="0"/>
                        </a:rPr>
                        <a:t>17.0%</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r" fontAlgn="b"/>
                      <a:r>
                        <a:rPr lang="en-US" sz="2000" b="0" i="0" u="none" strike="noStrike">
                          <a:solidFill>
                            <a:srgbClr val="000000"/>
                          </a:solidFill>
                          <a:effectLst/>
                          <a:latin typeface="Calibri" panose="020F0502020204030204" pitchFamily="34" charset="0"/>
                        </a:rPr>
                        <a:t>12.3%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r>
              <a:tr h="457200">
                <a:tc>
                  <a:txBody>
                    <a:bodyPr/>
                    <a:lstStyle/>
                    <a:p>
                      <a:pPr algn="l" fontAlgn="b"/>
                      <a:r>
                        <a:rPr lang="en-US" sz="2000" b="0" i="0" u="none" strike="noStrike">
                          <a:solidFill>
                            <a:srgbClr val="000000"/>
                          </a:solidFill>
                          <a:effectLst/>
                          <a:latin typeface="Calibri" panose="020F0502020204030204" pitchFamily="34" charset="0"/>
                        </a:rPr>
                        <a:t>Age-adjusted traffic injury mortality rate (2011-2013 per 100,000)</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13.3</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panose="020F0502020204030204" pitchFamily="34" charset="0"/>
                        </a:rPr>
                        <a:t>10.0</a:t>
                      </a:r>
                    </a:p>
                  </a:txBody>
                  <a:tcPr marL="4861" marR="4861" marT="4861" marB="0" anchor="b">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8322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Comparison Areas</a:t>
            </a:r>
            <a:br>
              <a:rPr lang="en-US" dirty="0" smtClean="0"/>
            </a:br>
            <a:r>
              <a:rPr lang="en-US" i="1" dirty="0" smtClean="0"/>
              <a:t>Largest city in each county?</a:t>
            </a:r>
            <a:endParaRPr lang="en-US" dirty="0"/>
          </a:p>
        </p:txBody>
      </p:sp>
      <p:sp>
        <p:nvSpPr>
          <p:cNvPr id="3" name="Content Placeholder 2"/>
          <p:cNvSpPr>
            <a:spLocks noGrp="1"/>
          </p:cNvSpPr>
          <p:nvPr>
            <p:ph sz="quarter" idx="1"/>
          </p:nvPr>
        </p:nvSpPr>
        <p:spPr/>
        <p:txBody>
          <a:bodyPr>
            <a:normAutofit/>
          </a:bodyPr>
          <a:lstStyle/>
          <a:p>
            <a:r>
              <a:rPr lang="en-US" sz="3600" dirty="0" smtClean="0"/>
              <a:t>Kansas</a:t>
            </a:r>
          </a:p>
          <a:p>
            <a:r>
              <a:rPr lang="en-US" sz="3600" dirty="0" smtClean="0"/>
              <a:t>Riley</a:t>
            </a:r>
          </a:p>
          <a:p>
            <a:r>
              <a:rPr lang="en-US" sz="3600" dirty="0" smtClean="0"/>
              <a:t>Geary</a:t>
            </a:r>
          </a:p>
          <a:p>
            <a:r>
              <a:rPr lang="en-US" sz="3600" dirty="0" smtClean="0"/>
              <a:t>Pottawatomie</a:t>
            </a:r>
          </a:p>
          <a:p>
            <a:r>
              <a:rPr lang="en-US" sz="3600" dirty="0" smtClean="0"/>
              <a:t>Douglas</a:t>
            </a:r>
          </a:p>
          <a:p>
            <a:endParaRPr lang="en-US" sz="3600" dirty="0"/>
          </a:p>
        </p:txBody>
      </p:sp>
    </p:spTree>
    <p:extLst>
      <p:ext uri="{BB962C8B-B14F-4D97-AF65-F5344CB8AC3E}">
        <p14:creationId xmlns:p14="http://schemas.microsoft.com/office/powerpoint/2010/main" val="1630827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4908786"/>
              </p:ext>
            </p:extLst>
          </p:nvPr>
        </p:nvGraphicFramePr>
        <p:xfrm>
          <a:off x="228600" y="76200"/>
          <a:ext cx="89154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546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22346016"/>
              </p:ext>
            </p:extLst>
          </p:nvPr>
        </p:nvGraphicFramePr>
        <p:xfrm>
          <a:off x="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888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40837227"/>
              </p:ext>
            </p:extLst>
          </p:nvPr>
        </p:nvGraphicFramePr>
        <p:xfrm>
          <a:off x="152400" y="228600"/>
          <a:ext cx="89916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828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273741"/>
              </p:ext>
            </p:extLst>
          </p:nvPr>
        </p:nvGraphicFramePr>
        <p:xfrm>
          <a:off x="76200" y="152400"/>
          <a:ext cx="9220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410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23219216"/>
              </p:ext>
            </p:extLst>
          </p:nvPr>
        </p:nvGraphicFramePr>
        <p:xfrm>
          <a:off x="152400" y="76200"/>
          <a:ext cx="8991600"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520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84339891"/>
              </p:ext>
            </p:extLst>
          </p:nvPr>
        </p:nvGraphicFramePr>
        <p:xfrm>
          <a:off x="76200" y="0"/>
          <a:ext cx="89916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12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83330120"/>
              </p:ext>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
        <p:nvSpPr>
          <p:cNvPr id="8" name="Title 1"/>
          <p:cNvSpPr txBox="1">
            <a:spLocks/>
          </p:cNvSpPr>
          <p:nvPr/>
        </p:nvSpPr>
        <p:spPr>
          <a:xfrm>
            <a:off x="1755648" y="5943600"/>
            <a:ext cx="7010400" cy="990600"/>
          </a:xfrm>
          <a:prstGeom prst="rect">
            <a:avLst/>
          </a:prstGeom>
        </p:spPr>
        <p:txBody>
          <a:bodyPr vert="horz" anchor="ctr">
            <a:noAutofit/>
          </a:bodyPr>
          <a:lstStyle>
            <a:lvl1pPr algn="l" rtl="0" eaLnBrk="1" latinLnBrk="0" hangingPunct="1">
              <a:spcBef>
                <a:spcPct val="0"/>
              </a:spcBef>
              <a:buNone/>
              <a:defRPr sz="4400" kern="1200">
                <a:solidFill>
                  <a:srgbClr val="6CA644"/>
                </a:solidFill>
                <a:latin typeface="+mj-lt"/>
                <a:ea typeface="+mj-ea"/>
                <a:cs typeface="+mj-cs"/>
              </a:defRPr>
            </a:lvl1pPr>
          </a:lstStyle>
          <a:p>
            <a:r>
              <a:rPr lang="en-US" sz="2800" b="1" i="1" dirty="0" smtClean="0"/>
              <a:t>Many community partners have been involved</a:t>
            </a:r>
            <a:endParaRPr lang="en-US" sz="2800" b="1" i="1" dirty="0"/>
          </a:p>
        </p:txBody>
      </p:sp>
    </p:spTree>
    <p:extLst>
      <p:ext uri="{BB962C8B-B14F-4D97-AF65-F5344CB8AC3E}">
        <p14:creationId xmlns:p14="http://schemas.microsoft.com/office/powerpoint/2010/main" val="18980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3976909"/>
              </p:ext>
            </p:extLst>
          </p:nvPr>
        </p:nvGraphicFramePr>
        <p:xfrm>
          <a:off x="152400" y="0"/>
          <a:ext cx="89154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54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54143053"/>
              </p:ext>
            </p:extLst>
          </p:nvPr>
        </p:nvGraphicFramePr>
        <p:xfrm>
          <a:off x="7620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7742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17849815"/>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92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49867982"/>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2141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16353448"/>
              </p:ext>
            </p:extLst>
          </p:nvPr>
        </p:nvGraphicFramePr>
        <p:xfrm>
          <a:off x="152400" y="152400"/>
          <a:ext cx="89916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786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92874765"/>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1641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4938297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74240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503773068"/>
              </p:ext>
            </p:extLst>
          </p:nvPr>
        </p:nvGraphicFramePr>
        <p:xfrm>
          <a:off x="152400" y="1524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2870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775625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051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22859378"/>
              </p:ext>
            </p:extLst>
          </p:nvPr>
        </p:nvGraphicFramePr>
        <p:xfrm>
          <a:off x="0" y="0"/>
          <a:ext cx="92202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59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a:xfrm>
            <a:off x="533400" y="121444"/>
            <a:ext cx="8153400" cy="990600"/>
          </a:xfrm>
        </p:spPr>
        <p:txBody>
          <a:bodyPr>
            <a:normAutofit fontScale="90000"/>
          </a:bodyPr>
          <a:lstStyle/>
          <a:p>
            <a:pPr eaLnBrk="1" hangingPunct="1"/>
            <a:r>
              <a:rPr lang="en-US" sz="3200" b="0" dirty="0" smtClean="0">
                <a:ea typeface="ＭＳ Ｐゴシック" panose="020B0600070205080204" pitchFamily="34" charset="-128"/>
              </a:rPr>
              <a:t>Comprehensive Community Needs Assessment</a:t>
            </a:r>
            <a:br>
              <a:rPr lang="en-US" sz="3200" b="0" dirty="0" smtClean="0">
                <a:ea typeface="ＭＳ Ｐゴシック" panose="020B0600070205080204" pitchFamily="34" charset="-128"/>
              </a:rPr>
            </a:br>
            <a:r>
              <a:rPr lang="en-US" sz="3600" b="1" dirty="0" smtClean="0">
                <a:ea typeface="ＭＳ Ｐゴシック" panose="020B0600070205080204" pitchFamily="34" charset="-128"/>
              </a:rPr>
              <a:t>Key Partners</a:t>
            </a: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0"/>
          <p:cNvSpPr txBox="1">
            <a:spLocks noChangeArrowheads="1"/>
          </p:cNvSpPr>
          <p:nvPr/>
        </p:nvSpPr>
        <p:spPr bwMode="auto">
          <a:xfrm>
            <a:off x="342900" y="1604594"/>
            <a:ext cx="426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latin typeface="+mn-lt"/>
                <a:cs typeface="Arial" panose="020B0604020202020204" pitchFamily="34" charset="0"/>
              </a:rPr>
              <a:t>Project coordination provided by </a:t>
            </a:r>
            <a:endParaRPr lang="en-US" sz="2000" b="1" dirty="0" smtClean="0">
              <a:latin typeface="+mn-lt"/>
              <a:cs typeface="Arial" panose="020B0604020202020204" pitchFamily="34" charset="0"/>
            </a:endParaRPr>
          </a:p>
          <a:p>
            <a:pPr algn="ctr" eaLnBrk="1" hangingPunct="1">
              <a:lnSpc>
                <a:spcPct val="90000"/>
              </a:lnSpc>
            </a:pPr>
            <a:r>
              <a:rPr lang="en-US" sz="2000" b="1" dirty="0" smtClean="0">
                <a:latin typeface="+mn-lt"/>
                <a:cs typeface="Arial" panose="020B0604020202020204" pitchFamily="34" charset="0"/>
              </a:rPr>
              <a:t>Riley </a:t>
            </a:r>
            <a:r>
              <a:rPr lang="en-US" sz="2000" b="1" dirty="0">
                <a:latin typeface="+mn-lt"/>
                <a:cs typeface="Arial" panose="020B0604020202020204" pitchFamily="34" charset="0"/>
              </a:rPr>
              <a:t>County </a:t>
            </a:r>
          </a:p>
          <a:p>
            <a:pPr algn="ctr" eaLnBrk="1" hangingPunct="1">
              <a:lnSpc>
                <a:spcPct val="90000"/>
              </a:lnSpc>
            </a:pPr>
            <a:r>
              <a:rPr lang="en-US" sz="2000" b="1" dirty="0">
                <a:latin typeface="+mn-lt"/>
                <a:cs typeface="Arial" panose="020B0604020202020204" pitchFamily="34" charset="0"/>
              </a:rPr>
              <a:t>Seniors</a:t>
            </a:r>
            <a:r>
              <a:rPr lang="en-US" altLang="en-US" sz="2000" b="1" dirty="0">
                <a:latin typeface="+mn-lt"/>
                <a:cs typeface="Arial" panose="020B0604020202020204" pitchFamily="34" charset="0"/>
              </a:rPr>
              <a:t>’</a:t>
            </a:r>
            <a:r>
              <a:rPr lang="en-US" sz="2000" b="1" dirty="0">
                <a:latin typeface="+mn-lt"/>
                <a:cs typeface="Arial" panose="020B0604020202020204" pitchFamily="34" charset="0"/>
              </a:rPr>
              <a:t> Service Center</a:t>
            </a:r>
          </a:p>
        </p:txBody>
      </p:sp>
      <p:sp>
        <p:nvSpPr>
          <p:cNvPr id="12" name="TextBox 11"/>
          <p:cNvSpPr txBox="1"/>
          <p:nvPr/>
        </p:nvSpPr>
        <p:spPr>
          <a:xfrm>
            <a:off x="419100" y="2671394"/>
            <a:ext cx="4267200" cy="928688"/>
          </a:xfrm>
          <a:prstGeom prst="rect">
            <a:avLst/>
          </a:prstGeom>
          <a:noFill/>
          <a:ln>
            <a:noFill/>
          </a:ln>
        </p:spPr>
        <p:txBody>
          <a:bodyPr>
            <a:spAutoFit/>
          </a:bodyPr>
          <a:lstStyle/>
          <a:p>
            <a:pPr marL="54864" algn="ctr">
              <a:lnSpc>
                <a:spcPct val="90000"/>
              </a:lnSpc>
              <a:spcBef>
                <a:spcPts val="0"/>
              </a:spcBef>
              <a:defRPr/>
            </a:pPr>
            <a:r>
              <a:rPr lang="en-US" sz="2000" b="1" dirty="0">
                <a:ea typeface="+mn-ea"/>
                <a:cs typeface="Arial" charset="0"/>
              </a:rPr>
              <a:t>Conducted by Center for Community Support &amp; Research</a:t>
            </a:r>
          </a:p>
          <a:p>
            <a:pPr marL="54864" algn="ctr">
              <a:lnSpc>
                <a:spcPct val="90000"/>
              </a:lnSpc>
              <a:spcBef>
                <a:spcPts val="0"/>
              </a:spcBef>
              <a:defRPr/>
            </a:pPr>
            <a:r>
              <a:rPr lang="en-US" sz="2000" b="1" dirty="0">
                <a:ea typeface="+mn-ea"/>
                <a:cs typeface="Arial" charset="0"/>
              </a:rPr>
              <a:t>Wichita State University</a:t>
            </a:r>
          </a:p>
        </p:txBody>
      </p:sp>
      <p:sp>
        <p:nvSpPr>
          <p:cNvPr id="13" name="TextBox 12"/>
          <p:cNvSpPr txBox="1"/>
          <p:nvPr/>
        </p:nvSpPr>
        <p:spPr>
          <a:xfrm>
            <a:off x="421871" y="3824801"/>
            <a:ext cx="4419600" cy="2267287"/>
          </a:xfrm>
          <a:prstGeom prst="rect">
            <a:avLst/>
          </a:prstGeom>
          <a:noFill/>
          <a:ln>
            <a:noFill/>
          </a:ln>
        </p:spPr>
        <p:txBody>
          <a:bodyPr wrap="square">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800"/>
              </a:spcBef>
            </a:pPr>
            <a:r>
              <a:rPr lang="en-US" sz="2000" b="1" i="1" dirty="0">
                <a:latin typeface="+mn-lt"/>
                <a:cs typeface="Arial" panose="020B0604020202020204" pitchFamily="34" charset="0"/>
              </a:rPr>
              <a:t>Design Team Members:</a:t>
            </a:r>
          </a:p>
          <a:p>
            <a:pPr eaLnBrk="1" hangingPunct="1">
              <a:lnSpc>
                <a:spcPct val="90000"/>
              </a:lnSpc>
              <a:spcBef>
                <a:spcPts val="800"/>
              </a:spcBef>
              <a:buFont typeface="Arial" panose="020B0604020202020204" pitchFamily="34" charset="0"/>
              <a:buChar char="•"/>
            </a:pPr>
            <a:r>
              <a:rPr lang="en-US" sz="2000" dirty="0" err="1">
                <a:latin typeface="+mn-lt"/>
                <a:cs typeface="Arial" panose="020B0604020202020204" pitchFamily="34" charset="0"/>
              </a:rPr>
              <a:t>Konza</a:t>
            </a:r>
            <a:r>
              <a:rPr lang="en-US" sz="2000" dirty="0">
                <a:latin typeface="+mn-lt"/>
                <a:cs typeface="Arial" panose="020B0604020202020204" pitchFamily="34" charset="0"/>
              </a:rPr>
              <a:t> United Way</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Mercy Regional Health Center</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Health Department</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Seniors</a:t>
            </a:r>
            <a:r>
              <a:rPr lang="en-US" altLang="en-US" sz="2000" dirty="0">
                <a:latin typeface="+mn-lt"/>
                <a:cs typeface="Arial" panose="020B0604020202020204" pitchFamily="34" charset="0"/>
              </a:rPr>
              <a:t>’</a:t>
            </a:r>
            <a:r>
              <a:rPr lang="en-US" sz="2000" dirty="0">
                <a:latin typeface="+mn-lt"/>
                <a:cs typeface="Arial" panose="020B0604020202020204" pitchFamily="34" charset="0"/>
              </a:rPr>
              <a:t> </a:t>
            </a:r>
            <a:r>
              <a:rPr lang="en-US" sz="2000" dirty="0" smtClean="0">
                <a:latin typeface="+mn-lt"/>
                <a:cs typeface="Arial" panose="020B0604020202020204" pitchFamily="34" charset="0"/>
              </a:rPr>
              <a:t>Service </a:t>
            </a:r>
            <a:r>
              <a:rPr lang="en-US" sz="2000" dirty="0">
                <a:latin typeface="+mn-lt"/>
                <a:cs typeface="Arial" panose="020B0604020202020204" pitchFamily="34" charset="0"/>
              </a:rPr>
              <a:t>Center</a:t>
            </a:r>
          </a:p>
          <a:p>
            <a:pPr eaLnBrk="1" hangingPunct="1">
              <a:lnSpc>
                <a:spcPct val="90000"/>
              </a:lnSpc>
              <a:spcBef>
                <a:spcPts val="800"/>
              </a:spcBef>
            </a:pPr>
            <a:endParaRPr lang="en-US" sz="2000" b="1" dirty="0">
              <a:latin typeface="+mn-lt"/>
              <a:cs typeface="Arial" panose="020B0604020202020204" pitchFamily="34" charset="0"/>
            </a:endParaRPr>
          </a:p>
        </p:txBody>
      </p:sp>
      <p:sp>
        <p:nvSpPr>
          <p:cNvPr id="14" name="TextBox 13"/>
          <p:cNvSpPr txBox="1"/>
          <p:nvPr/>
        </p:nvSpPr>
        <p:spPr>
          <a:xfrm>
            <a:off x="5146964" y="1604594"/>
            <a:ext cx="3810000" cy="3475823"/>
          </a:xfrm>
          <a:prstGeom prst="rect">
            <a:avLst/>
          </a:prstGeom>
          <a:noFill/>
          <a:ln>
            <a:noFill/>
          </a:ln>
        </p:spPr>
        <p:txBody>
          <a:bodyPr>
            <a:spAutoFit/>
          </a:bodyPr>
          <a:lstStyle/>
          <a:p>
            <a:pPr marL="344488" indent="-344488" algn="ctr">
              <a:lnSpc>
                <a:spcPct val="90000"/>
              </a:lnSpc>
              <a:spcBef>
                <a:spcPts val="600"/>
              </a:spcBef>
              <a:defRPr/>
            </a:pPr>
            <a:r>
              <a:rPr lang="en-US" sz="2200" b="1" i="1" dirty="0">
                <a:ea typeface="+mn-ea"/>
                <a:cs typeface="Arial" charset="0"/>
              </a:rPr>
              <a:t>Funding provided by:</a:t>
            </a:r>
          </a:p>
          <a:p>
            <a:pPr marL="344488" indent="-344488">
              <a:lnSpc>
                <a:spcPct val="90000"/>
              </a:lnSpc>
              <a:spcBef>
                <a:spcPts val="1000"/>
              </a:spcBef>
              <a:buFont typeface="Arial"/>
              <a:buChar char="•"/>
              <a:defRPr/>
            </a:pPr>
            <a:r>
              <a:rPr lang="en-US" sz="2200" dirty="0">
                <a:ea typeface="+mn-ea"/>
                <a:cs typeface="Arial" charset="0"/>
              </a:rPr>
              <a:t>Caroline F. </a:t>
            </a:r>
            <a:r>
              <a:rPr lang="en-US" sz="2200" dirty="0" err="1">
                <a:ea typeface="+mn-ea"/>
                <a:cs typeface="Arial" charset="0"/>
              </a:rPr>
              <a:t>Peine</a:t>
            </a:r>
            <a:r>
              <a:rPr lang="en-US" sz="2200" dirty="0">
                <a:ea typeface="+mn-ea"/>
                <a:cs typeface="Arial" charset="0"/>
              </a:rPr>
              <a:t> Charitable Foundation (Manhattan Fund)</a:t>
            </a:r>
          </a:p>
          <a:p>
            <a:pPr marL="344488" indent="-344488">
              <a:lnSpc>
                <a:spcPct val="90000"/>
              </a:lnSpc>
              <a:spcBef>
                <a:spcPts val="1000"/>
              </a:spcBef>
              <a:buFont typeface="Arial"/>
              <a:buChar char="•"/>
              <a:defRPr/>
            </a:pPr>
            <a:r>
              <a:rPr lang="en-US" sz="2200" dirty="0" err="1">
                <a:ea typeface="+mn-ea"/>
                <a:cs typeface="Arial" charset="0"/>
              </a:rPr>
              <a:t>Konza</a:t>
            </a:r>
            <a:r>
              <a:rPr lang="en-US" sz="2200" dirty="0">
                <a:ea typeface="+mn-ea"/>
                <a:cs typeface="Arial" charset="0"/>
              </a:rPr>
              <a:t> United Way</a:t>
            </a:r>
          </a:p>
          <a:p>
            <a:pPr marL="344488" indent="-344488">
              <a:lnSpc>
                <a:spcPct val="90000"/>
              </a:lnSpc>
              <a:spcBef>
                <a:spcPts val="1000"/>
              </a:spcBef>
              <a:buFont typeface="Arial"/>
              <a:buChar char="•"/>
              <a:defRPr/>
            </a:pPr>
            <a:r>
              <a:rPr lang="en-US" sz="2200" dirty="0">
                <a:ea typeface="+mn-ea"/>
                <a:cs typeface="Arial" charset="0"/>
              </a:rPr>
              <a:t>Mercy Regional Health Center</a:t>
            </a:r>
          </a:p>
          <a:p>
            <a:pPr marL="344488" indent="-344488">
              <a:lnSpc>
                <a:spcPct val="90000"/>
              </a:lnSpc>
              <a:spcBef>
                <a:spcPts val="1000"/>
              </a:spcBef>
              <a:buFont typeface="Arial"/>
              <a:buChar char="•"/>
              <a:defRPr/>
            </a:pPr>
            <a:r>
              <a:rPr lang="en-US" sz="2200" dirty="0">
                <a:ea typeface="+mn-ea"/>
                <a:cs typeface="Arial" charset="0"/>
              </a:rPr>
              <a:t>Riley County Council on Aging</a:t>
            </a:r>
          </a:p>
          <a:p>
            <a:pPr marL="344488" indent="-344488">
              <a:lnSpc>
                <a:spcPct val="90000"/>
              </a:lnSpc>
              <a:spcBef>
                <a:spcPts val="1000"/>
              </a:spcBef>
              <a:buFont typeface="Arial"/>
              <a:buChar char="•"/>
              <a:defRPr/>
            </a:pPr>
            <a:r>
              <a:rPr lang="en-US" sz="2200" dirty="0">
                <a:ea typeface="+mn-ea"/>
                <a:cs typeface="Arial" charset="0"/>
              </a:rPr>
              <a:t>Wamego Health Center</a:t>
            </a:r>
          </a:p>
        </p:txBody>
      </p:sp>
      <p:sp>
        <p:nvSpPr>
          <p:cNvPr id="4" name="TextBox 3"/>
          <p:cNvSpPr txBox="1"/>
          <p:nvPr/>
        </p:nvSpPr>
        <p:spPr>
          <a:xfrm>
            <a:off x="412173" y="5989673"/>
            <a:ext cx="5295900" cy="646331"/>
          </a:xfrm>
          <a:prstGeom prst="rect">
            <a:avLst/>
          </a:prstGeom>
          <a:noFill/>
        </p:spPr>
        <p:txBody>
          <a:bodyPr wrap="square" rtlCol="0">
            <a:spAutoFit/>
          </a:bodyPr>
          <a:lstStyle/>
          <a:p>
            <a:r>
              <a:rPr lang="en-US" dirty="0">
                <a:solidFill>
                  <a:srgbClr val="6CA644"/>
                </a:solidFill>
              </a:rPr>
              <a:t>For full report, see </a:t>
            </a:r>
            <a:r>
              <a:rPr lang="en-US" dirty="0" smtClean="0">
                <a:solidFill>
                  <a:srgbClr val="6CA644"/>
                </a:solidFill>
              </a:rPr>
              <a:t>www.rileycountycommunityneedsassessment.org</a:t>
            </a:r>
            <a:endParaRPr lang="en-US" dirty="0">
              <a:solidFill>
                <a:srgbClr val="6CA644"/>
              </a:solidFill>
            </a:endParaRPr>
          </a:p>
        </p:txBody>
      </p:sp>
    </p:spTree>
    <p:extLst>
      <p:ext uri="{BB962C8B-B14F-4D97-AF65-F5344CB8AC3E}">
        <p14:creationId xmlns:p14="http://schemas.microsoft.com/office/powerpoint/2010/main" val="22170817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74716124"/>
              </p:ext>
            </p:extLst>
          </p:nvPr>
        </p:nvGraphicFramePr>
        <p:xfrm>
          <a:off x="0" y="0"/>
          <a:ext cx="9144000" cy="716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448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Local Public Health Systems Assessment</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18926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2648" y="228600"/>
            <a:ext cx="8302752" cy="990600"/>
          </a:xfrm>
        </p:spPr>
        <p:txBody>
          <a:bodyPr>
            <a:noAutofit/>
          </a:bodyPr>
          <a:lstStyle/>
          <a:p>
            <a:r>
              <a:rPr lang="en-US" sz="3600" b="1" dirty="0" smtClean="0"/>
              <a:t>Local Public Health Systems Assessment (LPHSA)</a:t>
            </a:r>
            <a:endParaRPr lang="en-US" sz="3600" b="1" dirty="0"/>
          </a:p>
        </p:txBody>
      </p:sp>
      <p:sp>
        <p:nvSpPr>
          <p:cNvPr id="12" name="Content Placeholder 11"/>
          <p:cNvSpPr>
            <a:spLocks noGrp="1"/>
          </p:cNvSpPr>
          <p:nvPr>
            <p:ph sz="quarter" idx="1"/>
          </p:nvPr>
        </p:nvSpPr>
        <p:spPr>
          <a:xfrm>
            <a:off x="4648200" y="1600200"/>
            <a:ext cx="4343400" cy="5181600"/>
          </a:xfrm>
        </p:spPr>
        <p:txBody>
          <a:bodyPr>
            <a:normAutofit fontScale="85000" lnSpcReduction="10000"/>
          </a:bodyPr>
          <a:lstStyle/>
          <a:p>
            <a:r>
              <a:rPr lang="en-US" sz="2000" b="1" dirty="0"/>
              <a:t>What is public health?  </a:t>
            </a:r>
            <a:r>
              <a:rPr lang="en-US" sz="2000" dirty="0"/>
              <a:t>Activities that society undertakes to assure the conditions in which people can be </a:t>
            </a:r>
            <a:r>
              <a:rPr lang="en-US" sz="2000" dirty="0" smtClean="0"/>
              <a:t>healthy. </a:t>
            </a:r>
          </a:p>
          <a:p>
            <a:pPr lvl="1"/>
            <a:r>
              <a:rPr lang="en-US" sz="2000" dirty="0" smtClean="0"/>
              <a:t>The </a:t>
            </a:r>
            <a:r>
              <a:rPr lang="en-US" sz="2000" b="1" dirty="0" smtClean="0"/>
              <a:t>public health system </a:t>
            </a:r>
            <a:r>
              <a:rPr lang="en-US" sz="2000" dirty="0" smtClean="0"/>
              <a:t>is more than the public health agency…it involves all public and private entities that contribute to public health and the health and well-being of a community.  </a:t>
            </a:r>
            <a:endParaRPr lang="en-US" sz="2000" dirty="0"/>
          </a:p>
          <a:p>
            <a:pPr marL="233363" indent="-233363">
              <a:lnSpc>
                <a:spcPct val="120000"/>
              </a:lnSpc>
              <a:spcBef>
                <a:spcPts val="0"/>
              </a:spcBef>
              <a:spcAft>
                <a:spcPts val="300"/>
              </a:spcAft>
              <a:buFont typeface="Wingdings" panose="05000000000000000000" pitchFamily="2" charset="2"/>
              <a:buChar char="q"/>
            </a:pPr>
            <a:r>
              <a:rPr lang="en-US" sz="2000" dirty="0" smtClean="0"/>
              <a:t>10 Essential Public Health Services provided the framework for the assessment instrument </a:t>
            </a:r>
          </a:p>
          <a:p>
            <a:pPr marL="233363" indent="-233363">
              <a:lnSpc>
                <a:spcPct val="120000"/>
              </a:lnSpc>
              <a:spcBef>
                <a:spcPts val="0"/>
              </a:spcBef>
              <a:spcAft>
                <a:spcPts val="300"/>
              </a:spcAft>
              <a:buFont typeface="Wingdings" panose="05000000000000000000" pitchFamily="2" charset="2"/>
              <a:buChar char="q"/>
            </a:pPr>
            <a:r>
              <a:rPr lang="en-US" sz="2000" dirty="0" smtClean="0"/>
              <a:t>10 services and related “model standards” describe an </a:t>
            </a:r>
            <a:r>
              <a:rPr lang="en-US" sz="2000" b="1" i="1" dirty="0" smtClean="0"/>
              <a:t>optimal level </a:t>
            </a:r>
            <a:r>
              <a:rPr lang="en-US" sz="2000" dirty="0" smtClean="0"/>
              <a:t>of performance and capacity</a:t>
            </a:r>
          </a:p>
          <a:p>
            <a:pPr marL="233363" indent="-233363">
              <a:lnSpc>
                <a:spcPct val="120000"/>
              </a:lnSpc>
              <a:spcBef>
                <a:spcPts val="0"/>
              </a:spcBef>
              <a:spcAft>
                <a:spcPts val="300"/>
              </a:spcAft>
              <a:buFont typeface="Wingdings" panose="05000000000000000000" pitchFamily="2" charset="2"/>
              <a:buChar char="q"/>
            </a:pPr>
            <a:r>
              <a:rPr lang="en-US" sz="2000" dirty="0" smtClean="0"/>
              <a:t>Approximately 100 people participated in the assessment in June 2014</a:t>
            </a:r>
          </a:p>
          <a:p>
            <a:pPr marL="0" indent="0">
              <a:lnSpc>
                <a:spcPct val="120000"/>
              </a:lnSpc>
              <a:spcBef>
                <a:spcPts val="0"/>
              </a:spcBef>
              <a:spcAft>
                <a:spcPts val="300"/>
              </a:spcAft>
              <a:buNone/>
            </a:pPr>
            <a:endParaRPr lang="en-US" sz="1800" dirty="0"/>
          </a:p>
          <a:p>
            <a:pPr marL="0" indent="0">
              <a:lnSpc>
                <a:spcPct val="120000"/>
              </a:lnSpc>
              <a:spcBef>
                <a:spcPts val="0"/>
              </a:spcBef>
              <a:spcAft>
                <a:spcPts val="300"/>
              </a:spcAft>
              <a:buNone/>
            </a:pPr>
            <a:r>
              <a:rPr lang="en-US" sz="1800" i="1" dirty="0" smtClean="0"/>
              <a:t>See report for detailed description of scoring instrument, process, and results</a:t>
            </a:r>
            <a:endParaRPr lang="en-US" sz="1800" i="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35" t="-1" r="13377" b="2431"/>
          <a:stretch/>
        </p:blipFill>
        <p:spPr bwMode="auto">
          <a:xfrm>
            <a:off x="-228600" y="1981200"/>
            <a:ext cx="4961301"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1276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xfrm>
            <a:off x="304800" y="228600"/>
            <a:ext cx="8461248" cy="68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800" b="1" dirty="0" smtClean="0">
                <a:latin typeface="+mn-lt"/>
              </a:rPr>
              <a:t>Local Public Health System Assessment (LPHSA) Results</a:t>
            </a:r>
            <a:endParaRPr lang="en-US" sz="2800" b="1" dirty="0">
              <a:latin typeface="+mn-lt"/>
            </a:endParaRPr>
          </a:p>
        </p:txBody>
      </p:sp>
      <p:sp>
        <p:nvSpPr>
          <p:cNvPr id="5" name="Content Placeholder 4"/>
          <p:cNvSpPr>
            <a:spLocks noGrp="1"/>
          </p:cNvSpPr>
          <p:nvPr>
            <p:ph sz="quarter" idx="1"/>
          </p:nvPr>
        </p:nvSpPr>
        <p:spPr>
          <a:xfrm>
            <a:off x="533400" y="914400"/>
            <a:ext cx="8686800" cy="1143000"/>
          </a:xfrm>
          <a:solidFill>
            <a:schemeClr val="bg1"/>
          </a:solidFill>
        </p:spPr>
        <p:txBody>
          <a:bodyPr>
            <a:noAutofit/>
          </a:bodyPr>
          <a:lstStyle/>
          <a:p>
            <a:pPr>
              <a:spcBef>
                <a:spcPts val="0"/>
              </a:spcBef>
              <a:spcAft>
                <a:spcPts val="600"/>
              </a:spcAft>
              <a:defRPr/>
            </a:pPr>
            <a:r>
              <a:rPr lang="en-US" sz="2000" b="1" dirty="0" smtClean="0">
                <a:solidFill>
                  <a:schemeClr val="accent1">
                    <a:lumMod val="50000"/>
                  </a:schemeClr>
                </a:solidFill>
              </a:rPr>
              <a:t>Overall, the Riley County Public Health System scored very favorably</a:t>
            </a:r>
          </a:p>
          <a:p>
            <a:pPr lvl="0">
              <a:spcBef>
                <a:spcPts val="0"/>
              </a:spcBef>
              <a:spcAft>
                <a:spcPts val="600"/>
              </a:spcAft>
              <a:defRPr/>
            </a:pPr>
            <a:r>
              <a:rPr lang="en-US" sz="2000" b="1" dirty="0">
                <a:solidFill>
                  <a:schemeClr val="accent1">
                    <a:lumMod val="50000"/>
                  </a:schemeClr>
                </a:solidFill>
              </a:rPr>
              <a:t>No essential services performed in the “No Activity” (0%) or “Minimal Activity” (1-25%) range.</a:t>
            </a:r>
          </a:p>
          <a:p>
            <a:pPr marL="228600" lvl="2" indent="0">
              <a:spcBef>
                <a:spcPts val="0"/>
              </a:spcBef>
              <a:spcAft>
                <a:spcPts val="600"/>
              </a:spcAft>
              <a:buNone/>
              <a:defRPr/>
            </a:pPr>
            <a:endParaRPr lang="en-US" sz="1100" dirty="0">
              <a:solidFill>
                <a:schemeClr val="accent1">
                  <a:lumMod val="50000"/>
                </a:schemeClr>
              </a:solidFill>
            </a:endParaRPr>
          </a:p>
          <a:p>
            <a:pPr>
              <a:spcBef>
                <a:spcPts val="0"/>
              </a:spcBef>
              <a:spcAft>
                <a:spcPts val="600"/>
              </a:spcAft>
              <a:defRPr/>
            </a:pPr>
            <a:endParaRPr lang="en-US" sz="2000" dirty="0" smtClean="0">
              <a:solidFill>
                <a:schemeClr val="accent1">
                  <a:lumMod val="50000"/>
                </a:schemeClr>
              </a:solidFill>
            </a:endParaRPr>
          </a:p>
          <a:p>
            <a:pPr>
              <a:spcBef>
                <a:spcPts val="0"/>
              </a:spcBef>
              <a:spcAft>
                <a:spcPts val="600"/>
              </a:spcAft>
              <a:defRPr/>
            </a:pPr>
            <a:endParaRPr lang="en-US" sz="2000" dirty="0"/>
          </a:p>
          <a:p>
            <a:pPr marL="228600" indent="-228600" eaLnBrk="1" fontAlgn="auto" hangingPunct="1">
              <a:spcBef>
                <a:spcPts val="0"/>
              </a:spcBef>
              <a:spcAft>
                <a:spcPts val="600"/>
              </a:spcAft>
              <a:buFontTx/>
              <a:buAutoNum type="arabicPeriod"/>
              <a:defRPr/>
            </a:pPr>
            <a:endParaRPr lang="en-US" sz="2000" b="0" dirty="0"/>
          </a:p>
          <a:p>
            <a:pPr eaLnBrk="1" fontAlgn="auto" hangingPunct="1">
              <a:spcBef>
                <a:spcPts val="0"/>
              </a:spcBef>
              <a:spcAft>
                <a:spcPts val="600"/>
              </a:spcAft>
              <a:defRPr/>
            </a:pPr>
            <a:endParaRPr lang="en-US" sz="200" dirty="0">
              <a:ea typeface="+mn-ea"/>
            </a:endParaRPr>
          </a:p>
        </p:txBody>
      </p:sp>
      <p:pic>
        <p:nvPicPr>
          <p:cNvPr id="4" name="Picture 3"/>
          <p:cNvPicPr>
            <a:picLocks noChangeAspect="1"/>
          </p:cNvPicPr>
          <p:nvPr/>
        </p:nvPicPr>
        <p:blipFill>
          <a:blip r:embed="rId3"/>
          <a:stretch>
            <a:fillRect/>
          </a:stretch>
        </p:blipFill>
        <p:spPr>
          <a:xfrm>
            <a:off x="1143000" y="2082338"/>
            <a:ext cx="6634743" cy="4648200"/>
          </a:xfrm>
          <a:prstGeom prst="rect">
            <a:avLst/>
          </a:prstGeom>
        </p:spPr>
      </p:pic>
    </p:spTree>
    <p:extLst>
      <p:ext uri="{BB962C8B-B14F-4D97-AF65-F5344CB8AC3E}">
        <p14:creationId xmlns:p14="http://schemas.microsoft.com/office/powerpoint/2010/main" val="2277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sz="3600" b="1" dirty="0" smtClean="0">
                <a:latin typeface="+mn-lt"/>
              </a:rPr>
              <a:t>Overall LPHSA Observations</a:t>
            </a:r>
            <a:endParaRPr lang="en-US" sz="3600" b="1" dirty="0">
              <a:latin typeface="+mn-lt"/>
            </a:endParaRPr>
          </a:p>
        </p:txBody>
      </p:sp>
      <p:sp>
        <p:nvSpPr>
          <p:cNvPr id="5" name="Content Placeholder 4"/>
          <p:cNvSpPr>
            <a:spLocks noGrp="1"/>
          </p:cNvSpPr>
          <p:nvPr>
            <p:ph sz="quarter" idx="1"/>
          </p:nvPr>
        </p:nvSpPr>
        <p:spPr>
          <a:xfrm>
            <a:off x="152400" y="1600200"/>
            <a:ext cx="8763000" cy="5257800"/>
          </a:xfrm>
        </p:spPr>
        <p:txBody>
          <a:bodyPr>
            <a:normAutofit fontScale="85000" lnSpcReduction="20000"/>
          </a:bodyPr>
          <a:lstStyle/>
          <a:p>
            <a:pPr lvl="0">
              <a:lnSpc>
                <a:spcPct val="110000"/>
              </a:lnSpc>
              <a:spcBef>
                <a:spcPts val="0"/>
              </a:spcBef>
              <a:spcAft>
                <a:spcPts val="300"/>
              </a:spcAft>
            </a:pPr>
            <a:r>
              <a:rPr lang="en-US" sz="2800" dirty="0" smtClean="0"/>
              <a:t>Much </a:t>
            </a:r>
            <a:r>
              <a:rPr lang="en-US" sz="2800" dirty="0"/>
              <a:t>work is being done (lots of resources, lots of </a:t>
            </a:r>
            <a:r>
              <a:rPr lang="en-US" sz="2800" dirty="0" smtClean="0"/>
              <a:t>                        organizations</a:t>
            </a:r>
            <a:r>
              <a:rPr lang="en-US" sz="2800" dirty="0"/>
              <a:t>, doing a lot of good things)…but many (including community leaders, providers, organizations, and the public) don’t know about it</a:t>
            </a:r>
          </a:p>
          <a:p>
            <a:pPr lvl="0">
              <a:lnSpc>
                <a:spcPct val="110000"/>
              </a:lnSpc>
              <a:spcBef>
                <a:spcPts val="0"/>
              </a:spcBef>
              <a:spcAft>
                <a:spcPts val="300"/>
              </a:spcAft>
            </a:pPr>
            <a:r>
              <a:rPr lang="en-US" sz="2800" dirty="0" smtClean="0"/>
              <a:t>Some essential services are </a:t>
            </a:r>
            <a:r>
              <a:rPr lang="en-US" sz="2800" dirty="0"/>
              <a:t>lacking </a:t>
            </a:r>
            <a:r>
              <a:rPr lang="en-US" sz="2800" dirty="0" smtClean="0"/>
              <a:t>a central </a:t>
            </a:r>
            <a:r>
              <a:rPr lang="en-US" sz="2800" dirty="0"/>
              <a:t>authority or lead organization to take fully implement or utilize resources in an intentional, coordinated </a:t>
            </a:r>
            <a:r>
              <a:rPr lang="en-US" sz="2800" dirty="0" smtClean="0"/>
              <a:t>way</a:t>
            </a:r>
          </a:p>
          <a:p>
            <a:pPr lvl="0">
              <a:lnSpc>
                <a:spcPct val="110000"/>
              </a:lnSpc>
              <a:spcBef>
                <a:spcPts val="0"/>
              </a:spcBef>
              <a:spcAft>
                <a:spcPts val="300"/>
              </a:spcAft>
            </a:pPr>
            <a:r>
              <a:rPr lang="en-US" sz="2800" dirty="0" smtClean="0"/>
              <a:t>Need for increased </a:t>
            </a:r>
            <a:r>
              <a:rPr lang="en-US" sz="2800" dirty="0"/>
              <a:t>communication, coordination, </a:t>
            </a:r>
            <a:r>
              <a:rPr lang="en-US" sz="2800" dirty="0" smtClean="0"/>
              <a:t>and </a:t>
            </a:r>
            <a:r>
              <a:rPr lang="en-US" sz="2800" dirty="0"/>
              <a:t>linkages within the </a:t>
            </a:r>
            <a:r>
              <a:rPr lang="en-US" sz="2800" dirty="0" smtClean="0"/>
              <a:t>local public health system</a:t>
            </a:r>
            <a:endParaRPr lang="en-US" sz="2800" dirty="0"/>
          </a:p>
          <a:p>
            <a:pPr lvl="0">
              <a:lnSpc>
                <a:spcPct val="110000"/>
              </a:lnSpc>
              <a:spcBef>
                <a:spcPts val="0"/>
              </a:spcBef>
              <a:spcAft>
                <a:spcPts val="300"/>
              </a:spcAft>
            </a:pPr>
            <a:r>
              <a:rPr lang="en-US" sz="2800" dirty="0" smtClean="0"/>
              <a:t>Need to expand local public health system’s </a:t>
            </a:r>
            <a:r>
              <a:rPr lang="en-US" sz="2800" dirty="0"/>
              <a:t>ability to share and use data and informational </a:t>
            </a:r>
            <a:r>
              <a:rPr lang="en-US" sz="2800" dirty="0" smtClean="0"/>
              <a:t>resources</a:t>
            </a:r>
          </a:p>
          <a:p>
            <a:pPr lvl="0">
              <a:lnSpc>
                <a:spcPct val="110000"/>
              </a:lnSpc>
              <a:spcBef>
                <a:spcPts val="0"/>
              </a:spcBef>
              <a:spcAft>
                <a:spcPts val="300"/>
              </a:spcAft>
            </a:pPr>
            <a:r>
              <a:rPr lang="en-US" sz="2800" dirty="0"/>
              <a:t>General lack of awareness </a:t>
            </a:r>
            <a:r>
              <a:rPr lang="en-US" sz="2800" dirty="0" smtClean="0"/>
              <a:t>the </a:t>
            </a:r>
            <a:r>
              <a:rPr lang="en-US" sz="2800" dirty="0"/>
              <a:t>public health system</a:t>
            </a:r>
            <a:endParaRPr lang="en-US" sz="2800" dirty="0" smtClean="0"/>
          </a:p>
          <a:p>
            <a:pPr>
              <a:lnSpc>
                <a:spcPct val="110000"/>
              </a:lnSpc>
              <a:spcBef>
                <a:spcPts val="0"/>
              </a:spcBef>
              <a:spcAft>
                <a:spcPts val="300"/>
              </a:spcAft>
            </a:pPr>
            <a:r>
              <a:rPr lang="en-US" sz="2800" dirty="0"/>
              <a:t>Concerns related to mental health</a:t>
            </a:r>
          </a:p>
          <a:p>
            <a:pPr lvl="0">
              <a:lnSpc>
                <a:spcPct val="110000"/>
              </a:lnSpc>
              <a:spcBef>
                <a:spcPts val="0"/>
              </a:spcBef>
              <a:spcAft>
                <a:spcPts val="300"/>
              </a:spcAft>
            </a:pPr>
            <a:r>
              <a:rPr lang="en-US" sz="2800" dirty="0" smtClean="0"/>
              <a:t>Concerns related to Northern Riley County</a:t>
            </a:r>
            <a:endParaRPr lang="en-US" sz="2800" dirty="0"/>
          </a:p>
        </p:txBody>
      </p:sp>
      <p:sp>
        <p:nvSpPr>
          <p:cNvPr id="2" name="Slide Number Placeholder 1"/>
          <p:cNvSpPr>
            <a:spLocks noGrp="1"/>
          </p:cNvSpPr>
          <p:nvPr>
            <p:ph type="sldNum" sz="quarter" idx="4294967295"/>
          </p:nvPr>
        </p:nvSpPr>
        <p:spPr>
          <a:xfrm>
            <a:off x="8637588" y="360363"/>
            <a:ext cx="506412" cy="365125"/>
          </a:xfrm>
          <a:prstGeom prst="rect">
            <a:avLst/>
          </a:prstGeom>
        </p:spPr>
        <p:txBody>
          <a:bodyPr/>
          <a:lstStyle/>
          <a:p>
            <a:fld id="{D57F1E4F-1CFF-5643-939E-02111984F565}" type="slidenum">
              <a:rPr lang="en-US" smtClean="0">
                <a:solidFill>
                  <a:prstClr val="white"/>
                </a:solidFill>
              </a:rPr>
              <a:pPr/>
              <a:t>74</a:t>
            </a:fld>
            <a:endParaRPr lang="en-US"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147" t="-1" r="13377" b="2430"/>
          <a:stretch/>
        </p:blipFill>
        <p:spPr bwMode="auto">
          <a:xfrm>
            <a:off x="7200186" y="76200"/>
            <a:ext cx="1943814"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1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382000" cy="2971800"/>
          </a:xfrm>
        </p:spPr>
        <p:txBody>
          <a:bodyPr>
            <a:noAutofit/>
          </a:bodyPr>
          <a:lstStyle/>
          <a:p>
            <a:r>
              <a:rPr lang="en-US" sz="4800" cap="none" dirty="0" smtClean="0"/>
              <a:t/>
            </a:r>
            <a:br>
              <a:rPr lang="en-US" sz="4800" cap="none" dirty="0" smtClean="0"/>
            </a:br>
            <a:r>
              <a:rPr lang="en-US" sz="4800" cap="none" dirty="0" smtClean="0"/>
              <a:t>Facilitated</a:t>
            </a:r>
            <a:r>
              <a:rPr lang="en-US" sz="4800" cap="none" dirty="0"/>
              <a:t/>
            </a:r>
            <a:br>
              <a:rPr lang="en-US" sz="4800" cap="none" dirty="0"/>
            </a:br>
            <a:r>
              <a:rPr lang="en-US" sz="4800" cap="none" dirty="0" smtClean="0"/>
              <a:t>Group Discussion:  </a:t>
            </a:r>
            <a:br>
              <a:rPr lang="en-US" sz="4800" cap="none" dirty="0" smtClean="0"/>
            </a:br>
            <a:r>
              <a:rPr lang="en-US" sz="4800" cap="none" dirty="0" smtClean="0"/>
              <a:t>In your opinion, what are the top health needs that must be addressed in the next 3-5 years?</a:t>
            </a:r>
            <a:endParaRPr lang="en-US" sz="4800" cap="none"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21351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971800"/>
          </a:xfrm>
        </p:spPr>
        <p:txBody>
          <a:bodyPr>
            <a:noAutofit/>
          </a:bodyPr>
          <a:lstStyle/>
          <a:p>
            <a:r>
              <a:rPr lang="en-US" sz="6000" cap="small" dirty="0" smtClean="0"/>
              <a:t/>
            </a:r>
            <a:br>
              <a:rPr lang="en-US" sz="6000" cap="small" dirty="0" smtClean="0"/>
            </a:br>
            <a:r>
              <a:rPr lang="en-US" sz="6000" cap="small" dirty="0" smtClean="0"/>
              <a:t>Large Group Voting – </a:t>
            </a:r>
            <a:br>
              <a:rPr lang="en-US" sz="6000" cap="small" dirty="0" smtClean="0"/>
            </a:br>
            <a:r>
              <a:rPr lang="en-US" sz="5400" i="1" cap="small" dirty="0" smtClean="0"/>
              <a:t>Distribute your dots (votes) in any way you choose </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1200037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2"/>
          <p:cNvSpPr txBox="1">
            <a:spLocks/>
          </p:cNvSpPr>
          <p:nvPr/>
        </p:nvSpPr>
        <p:spPr>
          <a:xfrm>
            <a:off x="583493" y="1752600"/>
            <a:ext cx="81534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dirty="0" smtClean="0"/>
              <a:t>Riley County Community Health Improvement Planning process and meetings:</a:t>
            </a:r>
          </a:p>
          <a:p>
            <a:pPr marL="0" indent="0" algn="ctr">
              <a:spcBef>
                <a:spcPts val="0"/>
              </a:spcBef>
              <a:spcAft>
                <a:spcPts val="1200"/>
              </a:spcAft>
              <a:buFont typeface="Wingdings"/>
              <a:buNone/>
            </a:pPr>
            <a:r>
              <a:rPr lang="en-US" sz="3200" u="sng" dirty="0" smtClean="0">
                <a:solidFill>
                  <a:srgbClr val="6CA644"/>
                </a:solidFill>
              </a:rPr>
              <a:t>datacounts.net/</a:t>
            </a:r>
            <a:r>
              <a:rPr lang="en-US" sz="3200" u="sng" dirty="0" err="1" smtClean="0">
                <a:solidFill>
                  <a:srgbClr val="6CA644"/>
                </a:solidFill>
              </a:rPr>
              <a:t>rcchip</a:t>
            </a:r>
            <a:r>
              <a:rPr lang="en-US" sz="3200" u="sng" dirty="0" smtClean="0">
                <a:solidFill>
                  <a:srgbClr val="6CA644"/>
                </a:solidFill>
              </a:rPr>
              <a:t>/ </a:t>
            </a:r>
          </a:p>
          <a:p>
            <a:r>
              <a:rPr lang="en-US" dirty="0" smtClean="0"/>
              <a:t>Riley County Comprehensive Community Needs Assessment Results: </a:t>
            </a:r>
          </a:p>
          <a:p>
            <a:pPr marL="0" indent="0" algn="ctr">
              <a:spcBef>
                <a:spcPts val="0"/>
              </a:spcBef>
              <a:spcAft>
                <a:spcPts val="1200"/>
              </a:spcAft>
              <a:buFont typeface="Wingdings"/>
              <a:buNone/>
            </a:pPr>
            <a:r>
              <a:rPr lang="en-US" sz="3200" dirty="0" smtClean="0">
                <a:solidFill>
                  <a:srgbClr val="6CA644"/>
                </a:solidFill>
                <a:hlinkClick r:id="rId2"/>
              </a:rPr>
              <a:t>www.rileycountycommunityneedsassessment.org</a:t>
            </a:r>
            <a:endParaRPr lang="en-US" sz="3200" dirty="0" smtClean="0">
              <a:solidFill>
                <a:srgbClr val="6CA644"/>
              </a:solidFill>
            </a:endParaRPr>
          </a:p>
          <a:p>
            <a:r>
              <a:rPr lang="en-US" dirty="0" smtClean="0"/>
              <a:t>Riley County Local Public Health System Assessment Results: </a:t>
            </a:r>
          </a:p>
          <a:p>
            <a:pPr marL="0" indent="0" algn="ctr">
              <a:spcBef>
                <a:spcPts val="0"/>
              </a:spcBef>
              <a:spcAft>
                <a:spcPts val="600"/>
              </a:spcAft>
              <a:buFont typeface="Wingdings"/>
              <a:buNone/>
            </a:pPr>
            <a:r>
              <a:rPr lang="en-US" sz="3200" u="sng" dirty="0" smtClean="0">
                <a:solidFill>
                  <a:srgbClr val="6CA644"/>
                </a:solidFill>
              </a:rPr>
              <a:t>datacounts.net/</a:t>
            </a:r>
            <a:r>
              <a:rPr lang="en-US" sz="3200" u="sng" dirty="0" err="1" smtClean="0">
                <a:solidFill>
                  <a:srgbClr val="6CA644"/>
                </a:solidFill>
              </a:rPr>
              <a:t>lphsa</a:t>
            </a:r>
            <a:r>
              <a:rPr lang="en-US" sz="3200" u="sng" dirty="0" smtClean="0">
                <a:solidFill>
                  <a:srgbClr val="6CA644"/>
                </a:solidFill>
              </a:rPr>
              <a:t>/ </a:t>
            </a:r>
          </a:p>
          <a:p>
            <a:pPr marL="0" indent="0" algn="ctr">
              <a:buFont typeface="Wingdings"/>
              <a:buNone/>
            </a:pPr>
            <a:endParaRPr lang="en-US" dirty="0">
              <a:solidFill>
                <a:srgbClr val="6CA644"/>
              </a:solidFill>
            </a:endParaRPr>
          </a:p>
        </p:txBody>
      </p:sp>
    </p:spTree>
    <p:extLst>
      <p:ext uri="{BB962C8B-B14F-4D97-AF65-F5344CB8AC3E}">
        <p14:creationId xmlns:p14="http://schemas.microsoft.com/office/powerpoint/2010/main" val="16233899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Thank you!</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26608161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Extra Slides</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384054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73535"/>
            <a:ext cx="8153400" cy="990600"/>
          </a:xfrm>
        </p:spPr>
        <p:txBody>
          <a:bodyPr>
            <a:noAutofit/>
          </a:bodyPr>
          <a:lstStyle/>
          <a:p>
            <a:r>
              <a:rPr lang="en-US" sz="3600" dirty="0" smtClean="0"/>
              <a:t>Community Meetings for Public Input</a:t>
            </a:r>
            <a:endParaRPr lang="en-US" sz="3600" dirty="0"/>
          </a:p>
        </p:txBody>
      </p:sp>
      <p:sp>
        <p:nvSpPr>
          <p:cNvPr id="4" name="Content Placeholder 2"/>
          <p:cNvSpPr txBox="1">
            <a:spLocks/>
          </p:cNvSpPr>
          <p:nvPr/>
        </p:nvSpPr>
        <p:spPr>
          <a:xfrm>
            <a:off x="98367" y="2354146"/>
            <a:ext cx="28862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6CA644"/>
                </a:solidFill>
                <a:sym typeface="Wingdings" panose="05000000000000000000" pitchFamily="2" charset="2"/>
              </a:rPr>
              <a:t></a:t>
            </a:r>
            <a:r>
              <a:rPr lang="en-US" sz="2200" b="1" dirty="0" smtClean="0">
                <a:solidFill>
                  <a:srgbClr val="2E75B6"/>
                </a:solidFill>
              </a:rPr>
              <a:t>Sunday, February 8</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2-3:30pm</a:t>
            </a:r>
          </a:p>
          <a:p>
            <a:endParaRPr lang="en-US" sz="2200" dirty="0"/>
          </a:p>
        </p:txBody>
      </p:sp>
      <p:sp>
        <p:nvSpPr>
          <p:cNvPr id="5" name="Content Placeholder 2"/>
          <p:cNvSpPr txBox="1">
            <a:spLocks/>
          </p:cNvSpPr>
          <p:nvPr/>
        </p:nvSpPr>
        <p:spPr>
          <a:xfrm>
            <a:off x="76200" y="3497145"/>
            <a:ext cx="3191067" cy="1126902"/>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February 12</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1-2:30pm</a:t>
            </a:r>
          </a:p>
          <a:p>
            <a:endParaRPr lang="en-US" sz="2200" dirty="0"/>
          </a:p>
        </p:txBody>
      </p:sp>
      <p:sp>
        <p:nvSpPr>
          <p:cNvPr id="6" name="Content Placeholder 2"/>
          <p:cNvSpPr txBox="1">
            <a:spLocks/>
          </p:cNvSpPr>
          <p:nvPr/>
        </p:nvSpPr>
        <p:spPr>
          <a:xfrm>
            <a:off x="110836" y="4640144"/>
            <a:ext cx="4181667" cy="1290687"/>
          </a:xfrm>
          <a:prstGeom prst="rect">
            <a:avLst/>
          </a:prstGeom>
        </p:spPr>
        <p:txBody>
          <a:bodyPr vert="horz">
            <a:no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Wednesday, February 18</a:t>
            </a:r>
          </a:p>
          <a:p>
            <a:pPr marL="0" indent="0">
              <a:spcBef>
                <a:spcPts val="0"/>
              </a:spcBef>
              <a:buNone/>
            </a:pPr>
            <a:r>
              <a:rPr lang="en-US" sz="2200" i="1" dirty="0" smtClean="0">
                <a:solidFill>
                  <a:srgbClr val="6CA644"/>
                </a:solidFill>
              </a:rPr>
              <a:t>Riley</a:t>
            </a:r>
          </a:p>
          <a:p>
            <a:pPr marL="0" indent="0">
              <a:spcBef>
                <a:spcPts val="0"/>
              </a:spcBef>
              <a:buNone/>
            </a:pPr>
            <a:r>
              <a:rPr lang="en-US" sz="2200" dirty="0" smtClean="0"/>
              <a:t>6:30-8:00pm</a:t>
            </a:r>
          </a:p>
          <a:p>
            <a:pPr>
              <a:spcBef>
                <a:spcPts val="0"/>
              </a:spcBef>
            </a:pPr>
            <a:endParaRPr lang="en-US" sz="2400" dirty="0"/>
          </a:p>
        </p:txBody>
      </p:sp>
      <p:sp>
        <p:nvSpPr>
          <p:cNvPr id="7" name="Content Placeholder 2"/>
          <p:cNvSpPr txBox="1">
            <a:spLocks/>
          </p:cNvSpPr>
          <p:nvPr/>
        </p:nvSpPr>
        <p:spPr>
          <a:xfrm>
            <a:off x="111722" y="5783144"/>
            <a:ext cx="31910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Tuesday, February 24</a:t>
            </a:r>
          </a:p>
          <a:p>
            <a:pPr marL="0" indent="0">
              <a:spcBef>
                <a:spcPts val="0"/>
              </a:spcBef>
              <a:buNone/>
            </a:pPr>
            <a:r>
              <a:rPr lang="en-US" sz="2200" i="1" dirty="0" smtClean="0">
                <a:solidFill>
                  <a:srgbClr val="6CA644"/>
                </a:solidFill>
              </a:rPr>
              <a:t>Ogden</a:t>
            </a:r>
          </a:p>
          <a:p>
            <a:pPr marL="0" indent="0">
              <a:spcBef>
                <a:spcPts val="0"/>
              </a:spcBef>
              <a:buNone/>
            </a:pPr>
            <a:r>
              <a:rPr lang="en-US" sz="2200" dirty="0" smtClean="0"/>
              <a:t>6:00-7:30pm</a:t>
            </a:r>
          </a:p>
          <a:p>
            <a:endParaRPr lang="en-US" sz="2200" dirty="0"/>
          </a:p>
        </p:txBody>
      </p:sp>
      <p:sp>
        <p:nvSpPr>
          <p:cNvPr id="8" name="Content Placeholder 2"/>
          <p:cNvSpPr txBox="1">
            <a:spLocks/>
          </p:cNvSpPr>
          <p:nvPr/>
        </p:nvSpPr>
        <p:spPr>
          <a:xfrm>
            <a:off x="3734686" y="2339324"/>
            <a:ext cx="2895600" cy="1018082"/>
          </a:xfrm>
          <a:prstGeom prst="rect">
            <a:avLst/>
          </a:prstGeom>
        </p:spPr>
        <p:txBody>
          <a:bodyPr vert="horz">
            <a:normAutofit lnSpcReduction="1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Wednesday, Feb. 25</a:t>
            </a:r>
          </a:p>
          <a:p>
            <a:pPr marL="0" indent="0">
              <a:spcBef>
                <a:spcPts val="0"/>
              </a:spcBef>
              <a:buNone/>
            </a:pPr>
            <a:r>
              <a:rPr lang="en-US" sz="2200" i="1" dirty="0" smtClean="0">
                <a:solidFill>
                  <a:srgbClr val="6CA644"/>
                </a:solidFill>
              </a:rPr>
              <a:t>Keats</a:t>
            </a:r>
          </a:p>
          <a:p>
            <a:pPr marL="0" indent="0">
              <a:spcBef>
                <a:spcPts val="0"/>
              </a:spcBef>
              <a:buNone/>
            </a:pPr>
            <a:r>
              <a:rPr lang="en-US" sz="2200" dirty="0" smtClean="0"/>
              <a:t>7:30-8:30pm</a:t>
            </a:r>
          </a:p>
          <a:p>
            <a:endParaRPr lang="en-US" sz="2200" dirty="0"/>
          </a:p>
        </p:txBody>
      </p:sp>
      <p:sp>
        <p:nvSpPr>
          <p:cNvPr id="9" name="Content Placeholder 2"/>
          <p:cNvSpPr txBox="1">
            <a:spLocks/>
          </p:cNvSpPr>
          <p:nvPr/>
        </p:nvSpPr>
        <p:spPr>
          <a:xfrm>
            <a:off x="3719811" y="5784811"/>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a:t>
            </a:r>
            <a:r>
              <a:rPr lang="en-US" sz="2200" b="1" dirty="0">
                <a:solidFill>
                  <a:srgbClr val="FA9500"/>
                </a:solidFill>
                <a:sym typeface="Wingdings" panose="05000000000000000000" pitchFamily="2" charset="2"/>
              </a:rPr>
              <a:t> </a:t>
            </a:r>
            <a:r>
              <a:rPr lang="en-US" sz="2200" b="1" dirty="0" smtClean="0">
                <a:solidFill>
                  <a:srgbClr val="2E75B6"/>
                </a:solidFill>
              </a:rPr>
              <a:t>Thursday, March 5</a:t>
            </a:r>
          </a:p>
          <a:p>
            <a:pPr marL="0" indent="0">
              <a:spcBef>
                <a:spcPts val="0"/>
              </a:spcBef>
              <a:buNone/>
            </a:pPr>
            <a:r>
              <a:rPr lang="en-US" sz="2200" i="1" dirty="0" smtClean="0">
                <a:solidFill>
                  <a:srgbClr val="6CA644"/>
                </a:solidFill>
              </a:rPr>
              <a:t>Leonardville</a:t>
            </a:r>
          </a:p>
          <a:p>
            <a:pPr marL="0" indent="0">
              <a:spcBef>
                <a:spcPts val="0"/>
              </a:spcBef>
              <a:buNone/>
            </a:pPr>
            <a:r>
              <a:rPr lang="en-US" sz="2200" dirty="0" smtClean="0"/>
              <a:t>6:30-8:00pm</a:t>
            </a:r>
          </a:p>
          <a:p>
            <a:endParaRPr lang="en-US" sz="2200" dirty="0"/>
          </a:p>
        </p:txBody>
      </p:sp>
      <p:sp>
        <p:nvSpPr>
          <p:cNvPr id="10" name="Content Placeholder 2"/>
          <p:cNvSpPr txBox="1">
            <a:spLocks/>
          </p:cNvSpPr>
          <p:nvPr/>
        </p:nvSpPr>
        <p:spPr>
          <a:xfrm>
            <a:off x="3719811" y="346474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Monday, Mar. 2</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12:00-1:00pm</a:t>
            </a:r>
          </a:p>
          <a:p>
            <a:endParaRPr lang="en-US" sz="2200" dirty="0"/>
          </a:p>
        </p:txBody>
      </p:sp>
      <p:sp>
        <p:nvSpPr>
          <p:cNvPr id="11" name="Content Placeholder 2"/>
          <p:cNvSpPr txBox="1">
            <a:spLocks/>
          </p:cNvSpPr>
          <p:nvPr/>
        </p:nvSpPr>
        <p:spPr>
          <a:xfrm>
            <a:off x="3715512" y="4645152"/>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a:t>
            </a:r>
            <a:r>
              <a:rPr lang="en-US" sz="2200" b="1" dirty="0" smtClean="0">
                <a:solidFill>
                  <a:srgbClr val="FA9500"/>
                </a:solidFill>
                <a:sym typeface="Wingdings" panose="05000000000000000000" pitchFamily="2" charset="2"/>
              </a:rPr>
              <a:t> </a:t>
            </a:r>
            <a:r>
              <a:rPr lang="en-US" sz="2200" b="1" dirty="0" smtClean="0">
                <a:solidFill>
                  <a:srgbClr val="2E75B6"/>
                </a:solidFill>
              </a:rPr>
              <a:t>Wednesday, Mar. 4</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7:00-8:00pm</a:t>
            </a:r>
          </a:p>
          <a:p>
            <a:endParaRPr lang="en-US" sz="2200" dirty="0"/>
          </a:p>
        </p:txBody>
      </p:sp>
      <p:sp>
        <p:nvSpPr>
          <p:cNvPr id="13" name="Content Placeholder 2"/>
          <p:cNvSpPr txBox="1">
            <a:spLocks/>
          </p:cNvSpPr>
          <p:nvPr/>
        </p:nvSpPr>
        <p:spPr>
          <a:xfrm>
            <a:off x="1371600" y="1488475"/>
            <a:ext cx="4861155" cy="849204"/>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January 29</a:t>
            </a:r>
          </a:p>
          <a:p>
            <a:pPr marL="0" indent="0">
              <a:spcBef>
                <a:spcPts val="0"/>
              </a:spcBef>
              <a:buNone/>
            </a:pPr>
            <a:r>
              <a:rPr lang="en-US" sz="2200" i="1" dirty="0" smtClean="0">
                <a:solidFill>
                  <a:srgbClr val="6CA644"/>
                </a:solidFill>
              </a:rPr>
              <a:t>Manhattan – Community Leader Meeting</a:t>
            </a:r>
          </a:p>
          <a:p>
            <a:endParaRPr lang="en-US" sz="2200" dirty="0"/>
          </a:p>
        </p:txBody>
      </p:sp>
      <p:sp>
        <p:nvSpPr>
          <p:cNvPr id="14" name="Content Placeholder 2"/>
          <p:cNvSpPr txBox="1">
            <a:spLocks/>
          </p:cNvSpPr>
          <p:nvPr/>
        </p:nvSpPr>
        <p:spPr>
          <a:xfrm>
            <a:off x="6660563" y="1559740"/>
            <a:ext cx="2582978" cy="1167413"/>
          </a:xfrm>
          <a:prstGeom prst="rect">
            <a:avLst/>
          </a:prstGeom>
        </p:spPr>
        <p:txBody>
          <a:bodyPr vert="horz">
            <a:normAutofit fontScale="925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a:t>
            </a:r>
            <a:r>
              <a:rPr lang="en-US" sz="2200" b="1" dirty="0">
                <a:solidFill>
                  <a:srgbClr val="FA9500"/>
                </a:solidFill>
                <a:sym typeface="Wingdings" panose="05000000000000000000" pitchFamily="2" charset="2"/>
              </a:rPr>
              <a:t> </a:t>
            </a:r>
            <a:r>
              <a:rPr lang="en-US" sz="2200" b="1" dirty="0" smtClean="0">
                <a:solidFill>
                  <a:srgbClr val="2E75B6"/>
                </a:solidFill>
                <a:sym typeface="Wingdings" panose="05000000000000000000" pitchFamily="2" charset="2"/>
              </a:rPr>
              <a:t>Tuesday</a:t>
            </a:r>
            <a:r>
              <a:rPr lang="en-US" sz="2200" b="1" dirty="0" smtClean="0">
                <a:solidFill>
                  <a:srgbClr val="2E75B6"/>
                </a:solidFill>
              </a:rPr>
              <a:t>, </a:t>
            </a:r>
            <a:r>
              <a:rPr lang="en-US" sz="2200" b="1" dirty="0">
                <a:solidFill>
                  <a:srgbClr val="2E75B6"/>
                </a:solidFill>
              </a:rPr>
              <a:t>March </a:t>
            </a:r>
            <a:r>
              <a:rPr lang="en-US" sz="2200" b="1" dirty="0" smtClean="0">
                <a:solidFill>
                  <a:srgbClr val="2E75B6"/>
                </a:solidFill>
              </a:rPr>
              <a:t>31</a:t>
            </a:r>
            <a:endParaRPr lang="en-US" sz="2200" b="1" dirty="0">
              <a:solidFill>
                <a:srgbClr val="2E75B6"/>
              </a:solidFill>
            </a:endParaRPr>
          </a:p>
          <a:p>
            <a:pPr marL="0" indent="0">
              <a:spcBef>
                <a:spcPts val="0"/>
              </a:spcBef>
              <a:buNone/>
            </a:pPr>
            <a:r>
              <a:rPr lang="en-US" sz="2200" i="1" dirty="0" err="1" smtClean="0">
                <a:solidFill>
                  <a:srgbClr val="6CA644"/>
                </a:solidFill>
              </a:rPr>
              <a:t>Leonardville</a:t>
            </a:r>
          </a:p>
          <a:p>
            <a:pPr marL="0" indent="0">
              <a:spcBef>
                <a:spcPts val="0"/>
              </a:spcBef>
              <a:buNone/>
            </a:pPr>
            <a:r>
              <a:rPr lang="en-US" sz="2200" dirty="0" smtClean="0"/>
              <a:t>12:30 – 1:00 pm</a:t>
            </a:r>
            <a:endParaRPr lang="en-US" sz="2200" dirty="0"/>
          </a:p>
        </p:txBody>
      </p:sp>
      <p:sp>
        <p:nvSpPr>
          <p:cNvPr id="15" name="Content Placeholder 2"/>
          <p:cNvSpPr txBox="1">
            <a:spLocks/>
          </p:cNvSpPr>
          <p:nvPr/>
        </p:nvSpPr>
        <p:spPr>
          <a:xfrm>
            <a:off x="6605690" y="4624047"/>
            <a:ext cx="2582978" cy="2095905"/>
          </a:xfrm>
          <a:prstGeom prst="rect">
            <a:avLst/>
          </a:prstGeom>
          <a:solidFill>
            <a:srgbClr val="FFFFCC"/>
          </a:solidFill>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sym typeface="Wingdings" panose="05000000000000000000" pitchFamily="2" charset="2"/>
              </a:rPr>
              <a:t>April 9</a:t>
            </a:r>
            <a:endParaRPr lang="en-US" sz="2200" b="1" dirty="0">
              <a:solidFill>
                <a:srgbClr val="2E75B6"/>
              </a:solidFill>
            </a:endParaRPr>
          </a:p>
          <a:p>
            <a:pPr marL="0" indent="0">
              <a:spcBef>
                <a:spcPts val="0"/>
              </a:spcBef>
              <a:buNone/>
            </a:pPr>
            <a:r>
              <a:rPr lang="en-US" sz="1600" i="1" dirty="0" smtClean="0">
                <a:solidFill>
                  <a:srgbClr val="6CA644"/>
                </a:solidFill>
              </a:rPr>
              <a:t>First United Methodist Church</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3:00-5:00pm</a:t>
            </a:r>
          </a:p>
          <a:p>
            <a:pPr marL="0" indent="0">
              <a:spcBef>
                <a:spcPts val="0"/>
              </a:spcBef>
              <a:buNone/>
            </a:pPr>
            <a:r>
              <a:rPr lang="en-US" sz="2200" i="1" dirty="0" smtClean="0">
                <a:solidFill>
                  <a:srgbClr val="FA9500"/>
                </a:solidFill>
              </a:rPr>
              <a:t>Next steps – all are welcome!</a:t>
            </a:r>
            <a:endParaRPr lang="en-US" sz="2200" i="1" dirty="0">
              <a:solidFill>
                <a:srgbClr val="FA9500"/>
              </a:solidFill>
            </a:endParaRPr>
          </a:p>
          <a:p>
            <a:pPr marL="0" indent="0">
              <a:spcBef>
                <a:spcPts val="0"/>
              </a:spcBef>
              <a:buNone/>
            </a:pPr>
            <a:endParaRPr lang="en-US" sz="2200" dirty="0"/>
          </a:p>
        </p:txBody>
      </p:sp>
      <p:sp>
        <p:nvSpPr>
          <p:cNvPr id="16" name="Content Placeholder 2"/>
          <p:cNvSpPr txBox="1">
            <a:spLocks/>
          </p:cNvSpPr>
          <p:nvPr/>
        </p:nvSpPr>
        <p:spPr>
          <a:xfrm>
            <a:off x="6645525" y="2658137"/>
            <a:ext cx="2582978" cy="1167413"/>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a:t>
            </a:r>
            <a:r>
              <a:rPr lang="en-US" sz="2200" b="1" dirty="0">
                <a:solidFill>
                  <a:srgbClr val="FA9500"/>
                </a:solidFill>
                <a:sym typeface="Wingdings" panose="05000000000000000000" pitchFamily="2" charset="2"/>
              </a:rPr>
              <a:t> </a:t>
            </a:r>
            <a:r>
              <a:rPr lang="en-US" sz="2200" b="1" dirty="0" smtClean="0">
                <a:solidFill>
                  <a:srgbClr val="2E75B6"/>
                </a:solidFill>
                <a:sym typeface="Wingdings" panose="05000000000000000000" pitchFamily="2" charset="2"/>
              </a:rPr>
              <a:t>Wed, April 1</a:t>
            </a:r>
            <a:endParaRPr lang="en-US" sz="2200" b="1" dirty="0">
              <a:solidFill>
                <a:srgbClr val="2E75B6"/>
              </a:solidFill>
            </a:endParaRPr>
          </a:p>
          <a:p>
            <a:pPr marL="0" indent="0">
              <a:spcBef>
                <a:spcPts val="0"/>
              </a:spcBef>
              <a:buNone/>
            </a:pPr>
            <a:r>
              <a:rPr lang="en-US" sz="2200" i="1" dirty="0" smtClean="0">
                <a:solidFill>
                  <a:srgbClr val="6CA644"/>
                </a:solidFill>
              </a:rPr>
              <a:t>Riley</a:t>
            </a:r>
          </a:p>
          <a:p>
            <a:pPr marL="0" indent="0">
              <a:spcBef>
                <a:spcPts val="0"/>
              </a:spcBef>
              <a:buNone/>
            </a:pPr>
            <a:r>
              <a:rPr lang="en-US" sz="2200" dirty="0" smtClean="0"/>
              <a:t>12:30 – 1:00 pm</a:t>
            </a:r>
            <a:endParaRPr lang="en-US" sz="2200" dirty="0"/>
          </a:p>
        </p:txBody>
      </p:sp>
    </p:spTree>
    <p:extLst>
      <p:ext uri="{BB962C8B-B14F-4D97-AF65-F5344CB8AC3E}">
        <p14:creationId xmlns:p14="http://schemas.microsoft.com/office/powerpoint/2010/main" val="22799664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676400"/>
            <a:ext cx="6477000" cy="4191000"/>
          </a:xfrm>
        </p:spPr>
        <p:txBody>
          <a:bodyPr>
            <a:noAutofit/>
          </a:bodyPr>
          <a:lstStyle/>
          <a:p>
            <a:r>
              <a:rPr lang="en-US" sz="4800" cap="small" dirty="0" smtClean="0"/>
              <a:t>Welcome from </a:t>
            </a:r>
            <a:br>
              <a:rPr lang="en-US" sz="4800" cap="small" dirty="0" smtClean="0"/>
            </a:br>
            <a:r>
              <a:rPr lang="en-US" sz="4800" b="1" cap="small" dirty="0" smtClean="0"/>
              <a:t>Mercy Regional Health Center and </a:t>
            </a:r>
            <a:br>
              <a:rPr lang="en-US" sz="4800" b="1" cap="small" dirty="0" smtClean="0"/>
            </a:br>
            <a:r>
              <a:rPr lang="en-US" sz="4800" b="1" cap="small" dirty="0" smtClean="0"/>
              <a:t>Riley County Health Department</a:t>
            </a:r>
            <a:endParaRPr lang="en-US" sz="48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48261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fontScale="70000" lnSpcReduction="20000"/>
          </a:bodyPr>
          <a:lstStyle/>
          <a:p>
            <a:pPr marL="0" indent="0">
              <a:buNone/>
            </a:pPr>
            <a:r>
              <a:rPr lang="en-US" sz="3400" b="1" dirty="0" smtClean="0"/>
              <a:t>Mercy Regional Health Center</a:t>
            </a:r>
          </a:p>
          <a:p>
            <a:pPr lvl="0"/>
            <a:r>
              <a:rPr lang="en-US" sz="3200" dirty="0"/>
              <a:t>Mercy has a long history of conducting community health needs assessments in order to identify priority health needs and adopt related implementation strategies to address those needs of those we serve.  These assessments help us understand our patients</a:t>
            </a:r>
            <a:r>
              <a:rPr lang="en-US" sz="3200" dirty="0" smtClean="0"/>
              <a:t>.</a:t>
            </a:r>
            <a:endParaRPr lang="en-US" sz="3200" dirty="0"/>
          </a:p>
          <a:p>
            <a:pPr lvl="0"/>
            <a:r>
              <a:rPr lang="en-US" sz="3200" dirty="0"/>
              <a:t>Community meetings provide the opportunity for citizens to communicate directly with local public health agencies, health and social service organizations, and other community stakeholders to accelerate community health improvement</a:t>
            </a:r>
            <a:r>
              <a:rPr lang="en-US" sz="3200" dirty="0" smtClean="0"/>
              <a:t>.</a:t>
            </a:r>
            <a:endParaRPr lang="en-US" sz="3200" dirty="0"/>
          </a:p>
          <a:p>
            <a:pPr lvl="0"/>
            <a:r>
              <a:rPr lang="en-US" sz="3200" dirty="0"/>
              <a:t>A large component of the mission of Mercy is to “serve as a healing presence with special concern for our neighbors who are vulnerable.”  We are grateful to collaborate with local agencies in order to better serve the needs of this community and embrace the social responsibility to those in need.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a:bodyPr>
          <a:lstStyle/>
          <a:p>
            <a:r>
              <a:rPr lang="en-US" b="1" dirty="0" smtClean="0"/>
              <a:t>Riley County Health Department</a:t>
            </a:r>
          </a:p>
          <a:p>
            <a:pPr lvl="1"/>
            <a:r>
              <a:rPr lang="en-US" dirty="0"/>
              <a:t>Today’s meeting and upcoming public meetings provide an opportunity for us to review the assessment results collected the last year and, as a community, identify and prioritize </a:t>
            </a:r>
            <a:r>
              <a:rPr lang="en-US" dirty="0" smtClean="0"/>
              <a:t>our most </a:t>
            </a:r>
            <a:r>
              <a:rPr lang="en-US" dirty="0"/>
              <a:t>important health </a:t>
            </a:r>
            <a:r>
              <a:rPr lang="en-US" dirty="0" smtClean="0"/>
              <a:t>needs</a:t>
            </a:r>
          </a:p>
          <a:p>
            <a:pPr lvl="1"/>
            <a:r>
              <a:rPr lang="en-US" dirty="0"/>
              <a:t>The Department uses the Public Health Accreditation Board’s standards and measures as the framework for quality public health services. This voluntary national accreditation program </a:t>
            </a:r>
            <a:r>
              <a:rPr lang="en-US" dirty="0" smtClean="0"/>
              <a:t>requires </a:t>
            </a:r>
            <a:r>
              <a:rPr lang="en-US" dirty="0"/>
              <a:t>a community health assessment, a community health improvement plan, and an agency strategic plan to guide our </a:t>
            </a:r>
            <a:r>
              <a:rPr lang="en-US" dirty="0" smtClean="0"/>
              <a:t>work</a:t>
            </a:r>
          </a:p>
        </p:txBody>
      </p:sp>
    </p:spTree>
    <p:extLst>
      <p:ext uri="{BB962C8B-B14F-4D97-AF65-F5344CB8AC3E}">
        <p14:creationId xmlns:p14="http://schemas.microsoft.com/office/powerpoint/2010/main" val="34552269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Tree>
    <p:extLst>
      <p:ext uri="{BB962C8B-B14F-4D97-AF65-F5344CB8AC3E}">
        <p14:creationId xmlns:p14="http://schemas.microsoft.com/office/powerpoint/2010/main" val="30959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noAutofit/>
          </a:bodyPr>
          <a:lstStyle/>
          <a:p>
            <a:r>
              <a:rPr lang="en-US" sz="3200" dirty="0">
                <a:ea typeface="ＭＳ Ｐゴシック" panose="020B0600070205080204" pitchFamily="34" charset="-128"/>
              </a:rPr>
              <a:t>Comprehensive Community Needs Assessment</a:t>
            </a:r>
            <a:br>
              <a:rPr lang="en-US" sz="3200" dirty="0">
                <a:ea typeface="ＭＳ Ｐゴシック" panose="020B0600070205080204" pitchFamily="34" charset="-128"/>
              </a:rPr>
            </a:br>
            <a:r>
              <a:rPr lang="en-US" sz="3600" b="1" dirty="0" smtClean="0">
                <a:ea typeface="ＭＳ Ｐゴシック" panose="020B0600070205080204" pitchFamily="34" charset="-128"/>
              </a:rPr>
              <a:t>Purpose</a:t>
            </a:r>
            <a:endParaRPr lang="en-US" sz="3200" b="0" dirty="0" smtClean="0">
              <a:ea typeface="ＭＳ Ｐゴシック" panose="020B0600070205080204" pitchFamily="34" charset="-128"/>
            </a:endParaRPr>
          </a:p>
        </p:txBody>
      </p:sp>
      <p:sp>
        <p:nvSpPr>
          <p:cNvPr id="11266" name="Content Placeholder 4"/>
          <p:cNvSpPr>
            <a:spLocks noGrp="1"/>
          </p:cNvSpPr>
          <p:nvPr>
            <p:ph sz="half" idx="1"/>
          </p:nvPr>
        </p:nvSpPr>
        <p:spPr>
          <a:xfrm>
            <a:off x="457200" y="2438400"/>
            <a:ext cx="4038600" cy="3244850"/>
          </a:xfrm>
        </p:spPr>
        <p:txBody>
          <a:bodyPr>
            <a:noAutofit/>
          </a:bodyPr>
          <a:lstStyle/>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General Quality of Life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Physical Health (including physical activity, nutrition and tobacco use)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Mental Health</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Social Issues</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Children and Youth</a:t>
            </a:r>
          </a:p>
        </p:txBody>
      </p:sp>
      <p:sp>
        <p:nvSpPr>
          <p:cNvPr id="17412" name="Content Placeholder 5"/>
          <p:cNvSpPr>
            <a:spLocks noGrp="1"/>
          </p:cNvSpPr>
          <p:nvPr>
            <p:ph sz="half" idx="2"/>
          </p:nvPr>
        </p:nvSpPr>
        <p:spPr>
          <a:xfrm>
            <a:off x="4648200" y="2438400"/>
            <a:ext cx="4038600" cy="3035300"/>
          </a:xfrm>
        </p:spPr>
        <p:txBody>
          <a:bodyPr>
            <a:noAutofit/>
          </a:bodyPr>
          <a:lstStyle/>
          <a:p>
            <a:pPr marL="457200" indent="-457200" eaLnBrk="1" hangingPunct="1">
              <a:buFont typeface="+mj-lt"/>
              <a:buAutoNum type="arabicPeriod" startAt="6"/>
              <a:defRPr/>
            </a:pPr>
            <a:r>
              <a:rPr lang="en-US" sz="2400" dirty="0">
                <a:solidFill>
                  <a:prstClr val="black"/>
                </a:solidFill>
                <a:latin typeface="+mj-lt"/>
                <a:ea typeface="+mn-ea"/>
                <a:cs typeface="Arial"/>
              </a:rPr>
              <a:t>Education</a:t>
            </a:r>
          </a:p>
          <a:p>
            <a:pPr marL="457200" indent="-457200" eaLnBrk="1" hangingPunct="1">
              <a:buFont typeface="+mj-lt"/>
              <a:buAutoNum type="arabicPeriod" startAt="6"/>
              <a:defRPr/>
            </a:pPr>
            <a:r>
              <a:rPr lang="en-US" sz="2400" dirty="0">
                <a:solidFill>
                  <a:prstClr val="black"/>
                </a:solidFill>
                <a:latin typeface="+mj-lt"/>
                <a:ea typeface="+mn-ea"/>
                <a:cs typeface="Arial"/>
              </a:rPr>
              <a:t>Aging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Housing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Transportation</a:t>
            </a:r>
          </a:p>
          <a:p>
            <a:pPr marL="457200" indent="-457200" eaLnBrk="1" hangingPunct="1">
              <a:buFont typeface="+mj-lt"/>
              <a:buAutoNum type="arabicPeriod" startAt="6"/>
              <a:defRPr/>
            </a:pPr>
            <a:r>
              <a:rPr lang="en-US" sz="2400" dirty="0" smtClean="0">
                <a:solidFill>
                  <a:prstClr val="black"/>
                </a:solidFill>
                <a:latin typeface="+mj-lt"/>
                <a:ea typeface="+mn-ea"/>
                <a:cs typeface="Arial"/>
              </a:rPr>
              <a:t>Infrastructure</a:t>
            </a:r>
          </a:p>
          <a:p>
            <a:pPr marL="457200" indent="-457200" eaLnBrk="1" hangingPunct="1">
              <a:buFont typeface="+mj-lt"/>
              <a:buAutoNum type="arabicPeriod" startAt="6"/>
              <a:defRPr/>
            </a:pPr>
            <a:r>
              <a:rPr lang="en-US" sz="2400" dirty="0" smtClean="0">
                <a:solidFill>
                  <a:prstClr val="black"/>
                </a:solidFill>
                <a:latin typeface="+mj-lt"/>
                <a:ea typeface="+mn-ea"/>
                <a:cs typeface="Arial"/>
              </a:rPr>
              <a:t>Economics and Personal Finance</a:t>
            </a:r>
            <a:endParaRPr lang="en-US" sz="2400" dirty="0">
              <a:solidFill>
                <a:prstClr val="black"/>
              </a:solidFill>
              <a:latin typeface="+mj-lt"/>
              <a:ea typeface="+mn-ea"/>
              <a:cs typeface="Arial"/>
            </a:endParaRPr>
          </a:p>
          <a:p>
            <a:pPr marL="0" indent="0" eaLnBrk="1" hangingPunct="1">
              <a:buFont typeface="Arial" charset="0"/>
              <a:buNone/>
              <a:defRPr/>
            </a:pPr>
            <a:endParaRPr lang="en-US" sz="3600" dirty="0" smtClean="0">
              <a:latin typeface="+mj-lt"/>
              <a:ea typeface="+mn-ea"/>
              <a:cs typeface="Arial" charset="0"/>
            </a:endParaRP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457200" y="1531203"/>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dirty="0">
                <a:latin typeface="+mj-lt"/>
                <a:cs typeface="Arial" panose="020B0604020202020204" pitchFamily="34" charset="0"/>
              </a:rPr>
              <a:t>Gather data and community input regarding 11 areas of interest related to quality of life in Riley County.</a:t>
            </a:r>
          </a:p>
        </p:txBody>
      </p:sp>
    </p:spTree>
    <p:extLst>
      <p:ext uri="{BB962C8B-B14F-4D97-AF65-F5344CB8AC3E}">
        <p14:creationId xmlns:p14="http://schemas.microsoft.com/office/powerpoint/2010/main" val="26073206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845148508"/>
              </p:ext>
            </p:extLst>
          </p:nvPr>
        </p:nvGraphicFramePr>
        <p:xfrm>
          <a:off x="0" y="0"/>
          <a:ext cx="92202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7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smtClean="0"/>
              <a:t>Two Types of Data Presented Today – Both are valuable!</a:t>
            </a:r>
            <a:endParaRPr lang="en-US" dirty="0"/>
          </a:p>
        </p:txBody>
      </p:sp>
      <p:sp>
        <p:nvSpPr>
          <p:cNvPr id="3" name="Content Placeholder 2"/>
          <p:cNvSpPr>
            <a:spLocks noGrp="1"/>
          </p:cNvSpPr>
          <p:nvPr>
            <p:ph sz="quarter" idx="1"/>
          </p:nvPr>
        </p:nvSpPr>
        <p:spPr>
          <a:xfrm>
            <a:off x="2667000" y="1752600"/>
            <a:ext cx="5943600" cy="5029200"/>
          </a:xfrm>
        </p:spPr>
        <p:txBody>
          <a:bodyPr>
            <a:normAutofit fontScale="77500" lnSpcReduction="20000"/>
          </a:bodyPr>
          <a:lstStyle/>
          <a:p>
            <a:r>
              <a:rPr lang="en-US" dirty="0" smtClean="0"/>
              <a:t>Perception </a:t>
            </a:r>
            <a:r>
              <a:rPr lang="en-US" i="1" dirty="0" smtClean="0"/>
              <a:t>(what we think is true or most important about our community)</a:t>
            </a:r>
          </a:p>
          <a:p>
            <a:pPr lvl="1"/>
            <a:r>
              <a:rPr lang="en-US" dirty="0" smtClean="0"/>
              <a:t>Comprehensive Community Needs Assessment (CCNA) survey results</a:t>
            </a:r>
          </a:p>
          <a:p>
            <a:pPr lvl="1"/>
            <a:r>
              <a:rPr lang="en-US" dirty="0" smtClean="0"/>
              <a:t>Local Public Health Systems Assessment scoring and comment results</a:t>
            </a:r>
          </a:p>
          <a:p>
            <a:pPr marL="365760" lvl="1" indent="0">
              <a:buNone/>
            </a:pPr>
            <a:endParaRPr lang="en-US" dirty="0" smtClean="0"/>
          </a:p>
          <a:p>
            <a:r>
              <a:rPr lang="en-US" dirty="0" smtClean="0"/>
              <a:t>Representative Data </a:t>
            </a:r>
            <a:r>
              <a:rPr lang="en-US" i="1" dirty="0" smtClean="0"/>
              <a:t>(what is true or representative of our community)</a:t>
            </a:r>
          </a:p>
          <a:p>
            <a:pPr lvl="1"/>
            <a:r>
              <a:rPr lang="en-US" dirty="0" smtClean="0"/>
              <a:t>CCNA – included data from other sources</a:t>
            </a:r>
          </a:p>
          <a:p>
            <a:pPr lvl="1"/>
            <a:r>
              <a:rPr lang="en-US" dirty="0" smtClean="0"/>
              <a:t>Census (e.g., populations, income, poverty)</a:t>
            </a:r>
          </a:p>
          <a:p>
            <a:pPr lvl="1"/>
            <a:r>
              <a:rPr lang="en-US" dirty="0" smtClean="0"/>
              <a:t>Health vital statistics (e.g., birth and death data)</a:t>
            </a:r>
          </a:p>
          <a:p>
            <a:pPr lvl="1"/>
            <a:r>
              <a:rPr lang="en-US" dirty="0" smtClean="0"/>
              <a:t>Behavioral Risk Factor Surveillance System survey – </a:t>
            </a:r>
            <a:r>
              <a:rPr lang="en-US" u="sng" dirty="0" smtClean="0"/>
              <a:t>self-reported</a:t>
            </a:r>
            <a:r>
              <a:rPr lang="en-US" dirty="0" smtClean="0"/>
              <a:t> health risk data (e.g., diagnosed with high blood pressure, eat fruits and veggies)</a:t>
            </a:r>
          </a:p>
          <a:p>
            <a:pPr lvl="1"/>
            <a:r>
              <a:rPr lang="en-US" dirty="0" smtClean="0"/>
              <a:t>Other sources</a:t>
            </a:r>
            <a:endParaRPr lang="en-US" dirty="0"/>
          </a:p>
        </p:txBody>
      </p:sp>
      <p:pic>
        <p:nvPicPr>
          <p:cNvPr id="102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152400" y="1905000"/>
            <a:ext cx="232101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2745" y="4114800"/>
            <a:ext cx="256032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Arc 7"/>
          <p:cNvSpPr/>
          <p:nvPr/>
        </p:nvSpPr>
        <p:spPr>
          <a:xfrm rot="3333976">
            <a:off x="6371972" y="2582195"/>
            <a:ext cx="2461419" cy="2150810"/>
          </a:xfrm>
          <a:prstGeom prst="arc">
            <a:avLst>
              <a:gd name="adj1" fmla="val 14703141"/>
              <a:gd name="adj2" fmla="val 312722"/>
            </a:avLst>
          </a:prstGeom>
          <a:ln w="28575">
            <a:solidFill>
              <a:srgbClr val="6CA64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549154">
            <a:off x="7086600" y="3472934"/>
            <a:ext cx="1955985" cy="369332"/>
          </a:xfrm>
          <a:prstGeom prst="rect">
            <a:avLst/>
          </a:prstGeom>
          <a:solidFill>
            <a:schemeClr val="bg1"/>
          </a:solidFill>
        </p:spPr>
        <p:txBody>
          <a:bodyPr wrap="none" rtlCol="0">
            <a:spAutoFit/>
          </a:bodyPr>
          <a:lstStyle/>
          <a:p>
            <a:r>
              <a:rPr lang="en-US" i="1" dirty="0" smtClean="0">
                <a:solidFill>
                  <a:srgbClr val="6CA644"/>
                </a:solidFill>
              </a:rPr>
              <a:t>Sometimes the same</a:t>
            </a:r>
            <a:endParaRPr lang="en-US" i="1" dirty="0">
              <a:solidFill>
                <a:srgbClr val="6CA644"/>
              </a:solidFill>
            </a:endParaRPr>
          </a:p>
        </p:txBody>
      </p:sp>
    </p:spTree>
    <p:extLst>
      <p:ext uri="{BB962C8B-B14F-4D97-AF65-F5344CB8AC3E}">
        <p14:creationId xmlns:p14="http://schemas.microsoft.com/office/powerpoint/2010/main" val="3868848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presentation</Template>
  <TotalTime>0</TotalTime>
  <Words>3026</Words>
  <Application>Microsoft Office PowerPoint</Application>
  <PresentationFormat>On-screen Show (4:3)</PresentationFormat>
  <Paragraphs>545</Paragraphs>
  <Slides>85</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85</vt:i4>
      </vt:variant>
    </vt:vector>
  </HeadingPairs>
  <TitlesOfParts>
    <vt:vector size="95" baseType="lpstr">
      <vt:lpstr>ＭＳ Ｐゴシック</vt:lpstr>
      <vt:lpstr>Arial</vt:lpstr>
      <vt:lpstr>Calibri</vt:lpstr>
      <vt:lpstr>Century Gothic</vt:lpstr>
      <vt:lpstr>Trebuchet MS</vt:lpstr>
      <vt:lpstr>Tw Cen MT</vt:lpstr>
      <vt:lpstr>Wingdings</vt:lpstr>
      <vt:lpstr>Wingdings 2</vt:lpstr>
      <vt:lpstr>Median</vt:lpstr>
      <vt:lpstr>1_Median</vt:lpstr>
      <vt:lpstr>Riley County Community Health Improvement  Planning Meeting</vt:lpstr>
      <vt:lpstr>Welcome! </vt:lpstr>
      <vt:lpstr>Can we Make a Difference in our Community’s Health?</vt:lpstr>
      <vt:lpstr>Leading Causes of Death in 1900?</vt:lpstr>
      <vt:lpstr>Life Expectancy in 1900?   1960?  2010?</vt:lpstr>
      <vt:lpstr>Aligning Assessments Efforts</vt:lpstr>
      <vt:lpstr>Comprehensive Community Needs Assessment Key Partners</vt:lpstr>
      <vt:lpstr>Community Meetings for Public Input</vt:lpstr>
      <vt:lpstr>Two Types of Data Presented Today – Both are valuable!</vt:lpstr>
      <vt:lpstr>Demographic Overview  - Population Distribution</vt:lpstr>
      <vt:lpstr>PowerPoint Presentation</vt:lpstr>
      <vt:lpstr>PowerPoint Presentation</vt:lpstr>
      <vt:lpstr>PowerPoint Presentation</vt:lpstr>
      <vt:lpstr>PowerPoint Presentation</vt:lpstr>
      <vt:lpstr>Socioeconomic Overview - Income - Education</vt:lpstr>
      <vt:lpstr>PowerPoint Presentation</vt:lpstr>
      <vt:lpstr>PowerPoint Presentation</vt:lpstr>
      <vt:lpstr>PowerPoint Presentation</vt:lpstr>
      <vt:lpstr>PowerPoint Presentation</vt:lpstr>
      <vt:lpstr>PowerPoint Presentation</vt:lpstr>
      <vt:lpstr>Riley County Comprehensive Community Needs Assessment (CCNA)</vt:lpstr>
      <vt:lpstr>Quality of Life</vt:lpstr>
      <vt:lpstr>Quality of Life Findings</vt:lpstr>
      <vt:lpstr>Most Important Factors that Contribute to Quality of Life</vt:lpstr>
      <vt:lpstr>Physical Health</vt:lpstr>
      <vt:lpstr>Top three needs related to physical health in your community?</vt:lpstr>
      <vt:lpstr>Mental Health</vt:lpstr>
      <vt:lpstr>Top three needs related to mental health in your community?</vt:lpstr>
      <vt:lpstr>Social Issues</vt:lpstr>
      <vt:lpstr>Top three social issues that are of most concern in your community?</vt:lpstr>
      <vt:lpstr>Top three needs related to social issues in your community?</vt:lpstr>
      <vt:lpstr>Children and Youth</vt:lpstr>
      <vt:lpstr>Top three needs related to children in your community?</vt:lpstr>
      <vt:lpstr>Top three needs related to youth in your community?</vt:lpstr>
      <vt:lpstr>Education</vt:lpstr>
      <vt:lpstr>Top three needs regarding education in your community?</vt:lpstr>
      <vt:lpstr>Aging</vt:lpstr>
      <vt:lpstr>Top three needs for older adults in your community?</vt:lpstr>
      <vt:lpstr>Housing</vt:lpstr>
      <vt:lpstr>Top three needs related to housing in your community?</vt:lpstr>
      <vt:lpstr>Transportation</vt:lpstr>
      <vt:lpstr>Top three transportation-related needs in your community?</vt:lpstr>
      <vt:lpstr>Infrastructure</vt:lpstr>
      <vt:lpstr>How would you rate the following public services/features?</vt:lpstr>
      <vt:lpstr>Economics and Personal Finance</vt:lpstr>
      <vt:lpstr>Top three economic/personal finance needs in your community?</vt:lpstr>
      <vt:lpstr>Leading Causes of  Death</vt:lpstr>
      <vt:lpstr>Leading Causes of Death (2009-2013)</vt:lpstr>
      <vt:lpstr>Key Health Indicators</vt:lpstr>
      <vt:lpstr>Key Health Indicators</vt:lpstr>
      <vt:lpstr>PowerPoint Presentation</vt:lpstr>
      <vt:lpstr>PowerPoint Presentation</vt:lpstr>
      <vt:lpstr>Comparison Areas Largest city in each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Public Health Systems Assessment</vt:lpstr>
      <vt:lpstr>Local Public Health Systems Assessment (LPHSA)</vt:lpstr>
      <vt:lpstr>Local Public Health System Assessment (LPHSA) Results</vt:lpstr>
      <vt:lpstr>Overall LPHSA Observations</vt:lpstr>
      <vt:lpstr> Facilitated Group Discussion:   In your opinion, what are the top health needs that must be addressed in the next 3-5 years?</vt:lpstr>
      <vt:lpstr> Large Group Voting –  Distribute your dots (votes) in any way you choose </vt:lpstr>
      <vt:lpstr>Resources</vt:lpstr>
      <vt:lpstr> Thank you!</vt:lpstr>
      <vt:lpstr> Extra Slides</vt:lpstr>
      <vt:lpstr>Welcome from  Mercy Regional Health Center and  Riley County Health Department</vt:lpstr>
      <vt:lpstr>Value of Health Planning Process and Community Input</vt:lpstr>
      <vt:lpstr>Value of Health Planning Process and Community Input</vt:lpstr>
      <vt:lpstr>Aligning Assessments Efforts</vt:lpstr>
      <vt:lpstr>Comprehensive Community Needs Assessment Purpose</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2014-12-16T20:06:11Z</dcterms:created>
  <dcterms:modified xsi:type="dcterms:W3CDTF">2015-04-01T18:46:32Z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